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902" r:id="rId4"/>
  </p:sldMasterIdLst>
  <p:notesMasterIdLst>
    <p:notesMasterId r:id="rId19"/>
  </p:notesMasterIdLst>
  <p:handoutMasterIdLst>
    <p:handoutMasterId r:id="rId20"/>
  </p:handoutMasterIdLst>
  <p:sldIdLst>
    <p:sldId id="259" r:id="rId5"/>
    <p:sldId id="260" r:id="rId6"/>
    <p:sldId id="262" r:id="rId7"/>
    <p:sldId id="278" r:id="rId8"/>
    <p:sldId id="268" r:id="rId9"/>
    <p:sldId id="269" r:id="rId10"/>
    <p:sldId id="263" r:id="rId11"/>
    <p:sldId id="266" r:id="rId12"/>
    <p:sldId id="265" r:id="rId13"/>
    <p:sldId id="271" r:id="rId14"/>
    <p:sldId id="272" r:id="rId15"/>
    <p:sldId id="273" r:id="rId16"/>
    <p:sldId id="274" r:id="rId17"/>
    <p:sldId id="275" r:id="rId18"/>
  </p:sldIdLst>
  <p:sldSz cx="12192000" cy="6858000"/>
  <p:notesSz cx="6797675" cy="9926638"/>
  <p:defaultTextStyle>
    <a:defPPr rtl="0">
      <a:defRPr lang="cs-CZ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7953"/>
    <a:srgbClr val="3F37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Střední styl 3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řední styl 3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00" autoAdjust="0"/>
    <p:restoredTop sz="95249" autoAdjust="0"/>
  </p:normalViewPr>
  <p:slideViewPr>
    <p:cSldViewPr snapToGrid="0">
      <p:cViewPr varScale="1">
        <p:scale>
          <a:sx n="88" d="100"/>
          <a:sy n="88" d="100"/>
        </p:scale>
        <p:origin x="82" y="11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186F745-064D-42C9-B909-EE6638D9A19A}" type="datetime1">
              <a:rPr lang="cs-CZ" smtClean="0"/>
              <a:t>30.09.2023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71D633-9DD7-49CB-ADF7-75325D4C463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074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73CB8C-AB4B-411A-9381-7542F37BD72F}" type="datetime1">
              <a:rPr lang="cs-CZ" smtClean="0"/>
              <a:pPr/>
              <a:t>30.09.2023</a:t>
            </a:fld>
            <a:endParaRPr lang="cs-CZ" dirty="0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noProof="0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noProof="0" dirty="0"/>
              <a:t>Kliknutím můžete upravit styly předlohy textu.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C0D42F3-CDD5-4B19-B3DB-7C5223465AF0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81058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C0D42F3-CDD5-4B19-B3DB-7C5223465AF0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69725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C0D42F3-CDD5-4B19-B3DB-7C5223465AF0}" type="slidenum">
              <a:rPr lang="cs-CZ" smtClean="0"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9763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C0D42F3-CDD5-4B19-B3DB-7C5223465AF0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7804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C0D42F3-CDD5-4B19-B3DB-7C5223465AF0}" type="slidenum">
              <a:rPr lang="cs-CZ" smtClean="0"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0989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C0D42F3-CDD5-4B19-B3DB-7C5223465AF0}" type="slidenum">
              <a:rPr lang="cs-CZ" smtClean="0"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7770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C0D42F3-CDD5-4B19-B3DB-7C5223465AF0}" type="slidenum">
              <a:rPr lang="cs-CZ" smtClean="0"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6096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C0D42F3-CDD5-4B19-B3DB-7C5223465AF0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0077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C0D42F3-CDD5-4B19-B3DB-7C5223465AF0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4164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C0D42F3-CDD5-4B19-B3DB-7C5223465AF0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1055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C0D42F3-CDD5-4B19-B3DB-7C5223465AF0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4463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C0D42F3-CDD5-4B19-B3DB-7C5223465AF0}" type="slidenum">
              <a:rPr lang="cs-CZ" smtClean="0"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5919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C0D42F3-CDD5-4B19-B3DB-7C5223465AF0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9732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C0D42F3-CDD5-4B19-B3DB-7C5223465AF0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4048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C0D42F3-CDD5-4B19-B3DB-7C5223465AF0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7318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8D902ED-1FF5-4A9F-AAE5-EA26363EE9EA}" type="datetime1">
              <a:rPr lang="cs-CZ" noProof="0" smtClean="0"/>
              <a:t>30.09.2023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6037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2902FE1-CDB9-4C65-97DB-2078C47130C3}" type="datetime1">
              <a:rPr lang="cs-CZ" noProof="0" smtClean="0"/>
              <a:t>30.09.2023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699568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DB80598-28B5-435E-82FD-5EAEF837650A}" type="datetime1">
              <a:rPr lang="cs-CZ" noProof="0" smtClean="0"/>
              <a:t>30.09.2023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6857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EFEA71-0E90-45A2-BBF8-89E38E358A0A}" type="datetime1">
              <a:rPr lang="cs-CZ" noProof="0" smtClean="0"/>
              <a:t>30.09.2023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2431752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EFEA71-0E90-45A2-BBF8-89E38E358A0A}" type="datetime1">
              <a:rPr lang="cs-CZ" noProof="0" smtClean="0"/>
              <a:t>30.09.2023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63356950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EFEA71-0E90-45A2-BBF8-89E38E358A0A}" type="datetime1">
              <a:rPr lang="cs-CZ" noProof="0" smtClean="0"/>
              <a:t>30.09.2023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13658497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4E9F35C-F309-4327-ADBD-08AF18133FB4}" type="datetime1">
              <a:rPr lang="cs-CZ" noProof="0" smtClean="0"/>
              <a:t>30.09.2023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6778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EFEA71-0E90-45A2-BBF8-89E38E358A0A}" type="datetime1">
              <a:rPr lang="cs-CZ" noProof="0" smtClean="0"/>
              <a:t>30.09.2023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837318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2EFEA71-0E90-45A2-BBF8-89E38E358A0A}" type="datetime1">
              <a:rPr lang="cs-CZ" noProof="0" smtClean="0"/>
              <a:t>30.09.2023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70792178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9B1C0A9-0708-41ED-AC27-A42FB3A76E99}" type="datetime1">
              <a:rPr lang="cs-CZ" noProof="0" smtClean="0"/>
              <a:t>30.09.2023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431399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17F4A69-FB11-447B-BDAD-B5EEC7997362}" type="datetime1">
              <a:rPr lang="cs-CZ" noProof="0" smtClean="0"/>
              <a:t>30.09.2023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449671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2EFEA71-0E90-45A2-BBF8-89E38E358A0A}" type="datetime1">
              <a:rPr lang="cs-CZ" noProof="0" smtClean="0"/>
              <a:t>30.09.2023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845782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Obdélník 45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pic>
        <p:nvPicPr>
          <p:cNvPr id="48" name="Obrázek 47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50" name="Volný tvar: Obrazec 49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" name="Obrázek 5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bg1">
                <a:lumMod val="65000"/>
                <a:lumOff val="3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54" name="Obdélník 5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Ovál 5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2282700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2D3C9CC-F0AD-4F56-9B0F-18ED29C3B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2900" y="2282700"/>
            <a:ext cx="9601754" cy="3608480"/>
          </a:xfrm>
        </p:spPr>
        <p:txBody>
          <a:bodyPr rtlCol="0">
            <a:normAutofit fontScale="90000"/>
          </a:bodyPr>
          <a:lstStyle/>
          <a:p>
            <a:pPr algn="l"/>
            <a:r>
              <a:rPr lang="cs-CZ" sz="8000" dirty="0" smtClean="0">
                <a:solidFill>
                  <a:schemeClr val="tx1"/>
                </a:solidFill>
              </a:rPr>
              <a:t>       </a:t>
            </a:r>
            <a:br>
              <a:rPr lang="cs-CZ" sz="8000" dirty="0" smtClean="0">
                <a:solidFill>
                  <a:schemeClr val="tx1"/>
                </a:solidFill>
              </a:rPr>
            </a:br>
            <a:r>
              <a:rPr lang="cs-CZ" sz="8000" dirty="0"/>
              <a:t> </a:t>
            </a:r>
            <a:r>
              <a:rPr lang="cs-CZ" sz="8000" dirty="0" smtClean="0"/>
              <a:t>  </a:t>
            </a:r>
            <a:br>
              <a:rPr lang="cs-CZ" sz="8000" dirty="0" smtClean="0"/>
            </a:br>
            <a:r>
              <a:rPr lang="cs-CZ" sz="8000" dirty="0" smtClean="0"/>
              <a:t>      </a:t>
            </a:r>
            <a:r>
              <a:rPr lang="cs-CZ" sz="8000" dirty="0" smtClean="0">
                <a:solidFill>
                  <a:schemeClr val="tx1"/>
                </a:solidFill>
              </a:rPr>
              <a:t>Ekologie na druhou</a:t>
            </a:r>
            <a:r>
              <a:rPr lang="cs-CZ" sz="8000" dirty="0">
                <a:solidFill>
                  <a:schemeClr val="tx1"/>
                </a:solidFill>
              </a:rPr>
              <a:t/>
            </a:r>
            <a:br>
              <a:rPr lang="cs-CZ" sz="8000" dirty="0">
                <a:solidFill>
                  <a:schemeClr val="tx1"/>
                </a:solidFill>
              </a:rPr>
            </a:br>
            <a:r>
              <a:rPr lang="cs-CZ" sz="8000" dirty="0" smtClean="0">
                <a:solidFill>
                  <a:schemeClr val="bg1"/>
                </a:solidFill>
              </a:rPr>
              <a:t/>
            </a:r>
            <a:br>
              <a:rPr lang="cs-CZ" sz="8000" dirty="0" smtClean="0">
                <a:solidFill>
                  <a:schemeClr val="bg1"/>
                </a:solidFill>
              </a:rPr>
            </a:br>
            <a:r>
              <a:rPr lang="cs-CZ" sz="8000" dirty="0" smtClean="0">
                <a:solidFill>
                  <a:schemeClr val="bg1"/>
                </a:solidFill>
              </a:rPr>
              <a:t>        </a:t>
            </a:r>
            <a:r>
              <a:rPr lang="en-GB" sz="3100" b="1" dirty="0" smtClean="0">
                <a:solidFill>
                  <a:schemeClr val="tx1"/>
                </a:solidFill>
              </a:rPr>
              <a:t>EEA </a:t>
            </a:r>
            <a:r>
              <a:rPr lang="en-GB" sz="3100" b="1" dirty="0">
                <a:solidFill>
                  <a:schemeClr val="tx1"/>
                </a:solidFill>
              </a:rPr>
              <a:t>GRANTS 2014-2021 - FONDY EHP 2014-2021</a:t>
            </a:r>
            <a:r>
              <a:rPr lang="cs-CZ" sz="3100" dirty="0">
                <a:solidFill>
                  <a:schemeClr val="bg1"/>
                </a:solidFill>
              </a:rPr>
              <a:t/>
            </a:r>
            <a:br>
              <a:rPr lang="cs-CZ" sz="3100" dirty="0">
                <a:solidFill>
                  <a:schemeClr val="bg1"/>
                </a:solidFill>
              </a:rPr>
            </a:br>
            <a:r>
              <a:rPr lang="cs-CZ" sz="8000" dirty="0" smtClean="0">
                <a:solidFill>
                  <a:schemeClr val="bg1"/>
                </a:solidFill>
              </a:rPr>
              <a:t> </a:t>
            </a:r>
            <a:endParaRPr lang="cs-CZ" sz="8000" dirty="0">
              <a:solidFill>
                <a:schemeClr val="bg1"/>
              </a:solidFill>
            </a:endParaRPr>
          </a:p>
        </p:txBody>
      </p:sp>
      <p:pic>
        <p:nvPicPr>
          <p:cNvPr id="11" name="Obrázek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298" y="482257"/>
            <a:ext cx="1543050" cy="1080135"/>
          </a:xfrm>
          <a:prstGeom prst="rect">
            <a:avLst/>
          </a:prstGeom>
        </p:spPr>
      </p:pic>
      <p:pic>
        <p:nvPicPr>
          <p:cNvPr id="12" name="Obrázek 11" descr="C:\Users\Judita\Documents\PROJEKTY\AKTUALNI PROJEKTY\EHP\EHP SPOLUPRACE\LOGO.png"/>
          <p:cNvPicPr/>
          <p:nvPr/>
        </p:nvPicPr>
        <p:blipFill rotWithShape="1">
          <a:blip r:embed="rId7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12" b="69905"/>
          <a:stretch/>
        </p:blipFill>
        <p:spPr bwMode="auto">
          <a:xfrm>
            <a:off x="5442978" y="3040123"/>
            <a:ext cx="1162916" cy="9964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57683" y="-179152"/>
            <a:ext cx="957072" cy="6858000"/>
          </a:xfrm>
          <a:prstGeom prst="rect">
            <a:avLst/>
          </a:prstGeom>
        </p:spPr>
      </p:pic>
      <p:pic>
        <p:nvPicPr>
          <p:cNvPr id="2049" name="Picture 1" descr="sst_logo_072011"/>
          <p:cNvPicPr>
            <a:picLocks noChangeAspect="1" noChangeArrowheads="1"/>
          </p:cNvPicPr>
          <p:nvPr/>
        </p:nvPicPr>
        <p:blipFill>
          <a:blip r:embed="rId9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624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délník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 useBgFill="1">
        <p:nvSpPr>
          <p:cNvPr id="43" name="Obdélník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cs-CZ" b="1" smtClean="0">
                <a:solidFill>
                  <a:srgbClr val="4472C4">
                    <a:lumMod val="75000"/>
                  </a:srgbClr>
                </a:solidFill>
              </a:rPr>
              <a:t>řešitel:  S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Obdélník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ABD5D5B6-1EE6-4A33-9D8C-0932DF771FAF}"/>
              </a:ext>
            </a:extLst>
          </p:cNvPr>
          <p:cNvSpPr txBox="1">
            <a:spLocks/>
          </p:cNvSpPr>
          <p:nvPr/>
        </p:nvSpPr>
        <p:spPr>
          <a:xfrm>
            <a:off x="1075032" y="167781"/>
            <a:ext cx="10167391" cy="10486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  <a:t>Co vytvoříme  </a:t>
            </a:r>
          </a:p>
        </p:txBody>
      </p:sp>
      <p:sp>
        <p:nvSpPr>
          <p:cNvPr id="11" name="AutoShape 4" descr="Folkeuniversitetet Nordland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3" y="151726"/>
            <a:ext cx="757363" cy="54036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" y="5894669"/>
            <a:ext cx="1005268" cy="91576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6885" y="5911318"/>
            <a:ext cx="882464" cy="882464"/>
          </a:xfrm>
          <a:prstGeom prst="rect">
            <a:avLst/>
          </a:prstGeom>
        </p:spPr>
      </p:pic>
      <p:sp>
        <p:nvSpPr>
          <p:cNvPr id="16" name="Nadpis 1">
            <a:extLst>
              <a:ext uri="{FF2B5EF4-FFF2-40B4-BE49-F238E27FC236}">
                <a16:creationId xmlns:a16="http://schemas.microsoft.com/office/drawing/2014/main" id="{ABD5D5B6-1EE6-4A33-9D8C-0932DF771FAF}"/>
              </a:ext>
            </a:extLst>
          </p:cNvPr>
          <p:cNvSpPr txBox="1">
            <a:spLocks/>
          </p:cNvSpPr>
          <p:nvPr/>
        </p:nvSpPr>
        <p:spPr>
          <a:xfrm>
            <a:off x="1144021" y="1561281"/>
            <a:ext cx="10196137" cy="7900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 defTabSz="542925"/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Výstupem budou </a:t>
            </a:r>
            <a:r>
              <a:rPr lang="cs-CZ" sz="1800" b="1" dirty="0" smtClean="0">
                <a:solidFill>
                  <a:schemeClr val="accent6">
                    <a:lumMod val="75000"/>
                  </a:schemeClr>
                </a:solidFill>
              </a:rPr>
              <a:t>4 inovativní </a:t>
            </a:r>
            <a:r>
              <a:rPr lang="cs-CZ" sz="1800" b="1" dirty="0">
                <a:solidFill>
                  <a:schemeClr val="accent6">
                    <a:lumMod val="75000"/>
                  </a:schemeClr>
                </a:solidFill>
              </a:rPr>
              <a:t>výukové moduly</a:t>
            </a: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, 3</a:t>
            </a:r>
            <a:r>
              <a:rPr lang="cs-CZ" sz="1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pro žáky středních odborných škol v ČR </a:t>
            </a:r>
            <a:r>
              <a:rPr lang="cs-CZ" sz="1800" b="1" dirty="0" smtClean="0">
                <a:solidFill>
                  <a:schemeClr val="accent5">
                    <a:lumMod val="75000"/>
                  </a:schemeClr>
                </a:solidFill>
              </a:rPr>
              <a:t> a </a:t>
            </a: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v Norsku a </a:t>
            </a:r>
            <a:r>
              <a:rPr lang="cs-CZ" sz="1800" b="1" dirty="0" smtClean="0">
                <a:solidFill>
                  <a:schemeClr val="accent5">
                    <a:lumMod val="75000"/>
                  </a:schemeClr>
                </a:solidFill>
              </a:rPr>
              <a:t>1 pro </a:t>
            </a: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studenty univerzit v Norsku. </a:t>
            </a:r>
          </a:p>
          <a:p>
            <a:pPr marL="285750" indent="-285750" algn="just">
              <a:buFontTx/>
              <a:buChar char="-"/>
            </a:pPr>
            <a:endParaRPr lang="cs-CZ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endParaRPr lang="cs-CZ" sz="18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cs-CZ" sz="2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5603" y="2777684"/>
            <a:ext cx="3871296" cy="377375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200074">
            <a:off x="5100044" y="2891430"/>
            <a:ext cx="1196778" cy="1021334"/>
          </a:xfrm>
          <a:prstGeom prst="rect">
            <a:avLst/>
          </a:prstGeom>
        </p:spPr>
      </p:pic>
      <p:pic>
        <p:nvPicPr>
          <p:cNvPr id="14" name="Obrázek 1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151" y="136268"/>
            <a:ext cx="1543050" cy="108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730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délník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 useBgFill="1">
        <p:nvSpPr>
          <p:cNvPr id="43" name="Obdélník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cs-CZ" b="1" smtClean="0">
                <a:solidFill>
                  <a:srgbClr val="4472C4">
                    <a:lumMod val="75000"/>
                  </a:srgbClr>
                </a:solidFill>
              </a:rPr>
              <a:t>řešitel:  S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Obdélník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ABD5D5B6-1EE6-4A33-9D8C-0932DF771FAF}"/>
              </a:ext>
            </a:extLst>
          </p:cNvPr>
          <p:cNvSpPr txBox="1">
            <a:spLocks/>
          </p:cNvSpPr>
          <p:nvPr/>
        </p:nvSpPr>
        <p:spPr>
          <a:xfrm>
            <a:off x="1075032" y="167781"/>
            <a:ext cx="10167391" cy="10486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  <a:t>3 výukové moduly pro SŠ</a:t>
            </a:r>
          </a:p>
        </p:txBody>
      </p:sp>
      <p:sp>
        <p:nvSpPr>
          <p:cNvPr id="11" name="AutoShape 4" descr="Folkeuniversitetet Nordland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3" y="151726"/>
            <a:ext cx="757363" cy="54036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07114" y="1216403"/>
            <a:ext cx="1195081" cy="101988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3" y="5894669"/>
            <a:ext cx="1005268" cy="91576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26885" y="5911318"/>
            <a:ext cx="882464" cy="882464"/>
          </a:xfrm>
          <a:prstGeom prst="rect">
            <a:avLst/>
          </a:prstGeom>
        </p:spPr>
      </p:pic>
      <p:sp>
        <p:nvSpPr>
          <p:cNvPr id="16" name="Nadpis 1">
            <a:extLst>
              <a:ext uri="{FF2B5EF4-FFF2-40B4-BE49-F238E27FC236}">
                <a16:creationId xmlns:a16="http://schemas.microsoft.com/office/drawing/2014/main" id="{ABD5D5B6-1EE6-4A33-9D8C-0932DF771FAF}"/>
              </a:ext>
            </a:extLst>
          </p:cNvPr>
          <p:cNvSpPr txBox="1">
            <a:spLocks/>
          </p:cNvSpPr>
          <p:nvPr/>
        </p:nvSpPr>
        <p:spPr>
          <a:xfrm>
            <a:off x="4088724" y="1384184"/>
            <a:ext cx="6732396" cy="15490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buFontTx/>
              <a:buChar char="-"/>
            </a:pP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B</a:t>
            </a:r>
            <a:r>
              <a:rPr lang="cs-CZ" sz="1800" b="1" dirty="0" smtClean="0">
                <a:solidFill>
                  <a:schemeClr val="accent5">
                    <a:lumMod val="75000"/>
                  </a:schemeClr>
                </a:solidFill>
              </a:rPr>
              <a:t>udou </a:t>
            </a: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sestávat z jádra, tato základní část bude obecná pro všechny obory a bude se využívat jako průřezové téma </a:t>
            </a:r>
            <a:r>
              <a:rPr lang="cs-CZ" sz="1800" b="1" dirty="0" smtClean="0">
                <a:solidFill>
                  <a:schemeClr val="accent5">
                    <a:lumMod val="75000"/>
                  </a:schemeClr>
                </a:solidFill>
              </a:rPr>
              <a:t>především v</a:t>
            </a: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 ekologii a občanské nauce;</a:t>
            </a:r>
          </a:p>
          <a:p>
            <a:pPr marL="285750" indent="-285750" algn="just">
              <a:buFontTx/>
              <a:buChar char="-"/>
            </a:pPr>
            <a:endParaRPr lang="cs-CZ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  <a:tabLst>
                <a:tab pos="271463" algn="l"/>
              </a:tabLst>
            </a:pP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cs-CZ" sz="1800" b="1" dirty="0" smtClean="0">
                <a:solidFill>
                  <a:schemeClr val="accent5">
                    <a:lumMod val="75000"/>
                  </a:schemeClr>
                </a:solidFill>
              </a:rPr>
              <a:t>ruhá </a:t>
            </a: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část, </a:t>
            </a:r>
            <a:r>
              <a:rPr lang="cs-CZ" sz="1800" b="1" dirty="0" smtClean="0">
                <a:solidFill>
                  <a:schemeClr val="accent5">
                    <a:lumMod val="75000"/>
                  </a:schemeClr>
                </a:solidFill>
              </a:rPr>
              <a:t>specifická</a:t>
            </a: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,</a:t>
            </a:r>
            <a:r>
              <a:rPr lang="cs-CZ" sz="1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se bude lišit a dělit dle oborů, kam bude     </a:t>
            </a:r>
            <a:b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1800" b="1" dirty="0" smtClean="0">
                <a:solidFill>
                  <a:schemeClr val="accent5">
                    <a:lumMod val="75000"/>
                  </a:schemeClr>
                </a:solidFill>
              </a:rPr>
              <a:t>zacílena </a:t>
            </a: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– do oborů elektro, </a:t>
            </a:r>
            <a:r>
              <a:rPr lang="cs-CZ" sz="1800" b="1" dirty="0" smtClean="0">
                <a:solidFill>
                  <a:schemeClr val="accent5">
                    <a:lumMod val="75000"/>
                  </a:schemeClr>
                </a:solidFill>
              </a:rPr>
              <a:t>strojních a </a:t>
            </a: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stavebních. </a:t>
            </a:r>
          </a:p>
          <a:p>
            <a:pPr marL="285750" indent="-285750" algn="just">
              <a:buFontTx/>
              <a:buChar char="-"/>
              <a:tabLst>
                <a:tab pos="271463" algn="l"/>
              </a:tabLst>
            </a:pPr>
            <a:endParaRPr lang="cs-CZ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tabLst>
                <a:tab pos="271463" algn="l"/>
              </a:tabLst>
            </a:pPr>
            <a:endParaRPr lang="cs-CZ" sz="1800" dirty="0" smtClean="0"/>
          </a:p>
          <a:p>
            <a:pPr algn="just">
              <a:tabLst>
                <a:tab pos="271463" algn="l"/>
              </a:tabLst>
            </a:pPr>
            <a:r>
              <a:rPr lang="cs-CZ" sz="1800" dirty="0" smtClean="0">
                <a:solidFill>
                  <a:schemeClr val="accent5">
                    <a:lumMod val="75000"/>
                  </a:schemeClr>
                </a:solidFill>
              </a:rPr>
              <a:t>Vytvořené moduly budou brát v potaz spojování ekologických aspektů s odbornou přípravou a utváření profesních postojů k prostředí, tj. rozvoj aktivních občanských postojů - pěstování  odpovědnosti, aktivity a tvořivosti  v uplatňování ekologických aspektů ve veškeré pracovní činnosti. </a:t>
            </a:r>
          </a:p>
          <a:p>
            <a:pPr algn="just">
              <a:tabLst>
                <a:tab pos="271463" algn="l"/>
              </a:tabLst>
            </a:pPr>
            <a:endParaRPr lang="cs-CZ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tabLst>
                <a:tab pos="271463" algn="l"/>
              </a:tabLst>
            </a:pPr>
            <a:endParaRPr lang="cs-CZ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tabLst>
                <a:tab pos="271463" algn="l"/>
              </a:tabLst>
            </a:pPr>
            <a:r>
              <a:rPr lang="cs-CZ" sz="1800" dirty="0" smtClean="0">
                <a:solidFill>
                  <a:schemeClr val="accent5">
                    <a:lumMod val="75000"/>
                  </a:schemeClr>
                </a:solidFill>
              </a:rPr>
              <a:t>Poskytnou prostor pro integraci získaných znalostí, pro rozvíjení samostatných, aktivních a tvořivých přístupů k dějům v současné společnosti. </a:t>
            </a:r>
          </a:p>
          <a:p>
            <a:pPr algn="just">
              <a:tabLst>
                <a:tab pos="271463" algn="l"/>
              </a:tabLst>
            </a:pPr>
            <a:endParaRPr lang="cs-CZ" sz="18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tabLst>
                <a:tab pos="271463" algn="l"/>
              </a:tabLst>
            </a:pPr>
            <a:endParaRPr lang="cs-CZ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39897" y="2341022"/>
            <a:ext cx="2329517" cy="1696179"/>
          </a:xfrm>
          <a:prstGeom prst="rect">
            <a:avLst/>
          </a:prstGeom>
        </p:spPr>
      </p:pic>
      <p:pic>
        <p:nvPicPr>
          <p:cNvPr id="14" name="Obrázek 1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373" y="136268"/>
            <a:ext cx="1543050" cy="108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94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délník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 useBgFill="1">
        <p:nvSpPr>
          <p:cNvPr id="43" name="Obdélník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cs-CZ" b="1" smtClean="0">
                <a:solidFill>
                  <a:srgbClr val="4472C4">
                    <a:lumMod val="75000"/>
                  </a:srgbClr>
                </a:solidFill>
              </a:rPr>
              <a:t>řešitel:  S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Obdélník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ABD5D5B6-1EE6-4A33-9D8C-0932DF771FAF}"/>
              </a:ext>
            </a:extLst>
          </p:cNvPr>
          <p:cNvSpPr txBox="1">
            <a:spLocks/>
          </p:cNvSpPr>
          <p:nvPr/>
        </p:nvSpPr>
        <p:spPr>
          <a:xfrm>
            <a:off x="1075032" y="167781"/>
            <a:ext cx="10167391" cy="10486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  <a:t>Dopady společné práce partnerů </a:t>
            </a:r>
          </a:p>
        </p:txBody>
      </p:sp>
      <p:sp>
        <p:nvSpPr>
          <p:cNvPr id="11" name="AutoShape 4" descr="Folkeuniversitetet Nordland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ABD5D5B6-1EE6-4A33-9D8C-0932DF771FAF}"/>
              </a:ext>
            </a:extLst>
          </p:cNvPr>
          <p:cNvSpPr txBox="1">
            <a:spLocks/>
          </p:cNvSpPr>
          <p:nvPr/>
        </p:nvSpPr>
        <p:spPr>
          <a:xfrm>
            <a:off x="1465841" y="2270421"/>
            <a:ext cx="9616273" cy="15490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285750" indent="-285750" algn="just">
              <a:buFontTx/>
              <a:buChar char="-"/>
              <a:tabLst>
                <a:tab pos="271463" algn="l"/>
              </a:tabLst>
            </a:pPr>
            <a:r>
              <a:rPr lang="cs-CZ" sz="1800" dirty="0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cs-CZ" sz="1800" dirty="0" smtClean="0">
                <a:solidFill>
                  <a:schemeClr val="accent5">
                    <a:lumMod val="75000"/>
                  </a:schemeClr>
                </a:solidFill>
              </a:rPr>
              <a:t>ýukové </a:t>
            </a:r>
            <a:r>
              <a:rPr lang="cs-CZ" sz="1800" dirty="0">
                <a:solidFill>
                  <a:schemeClr val="accent5">
                    <a:lumMod val="75000"/>
                  </a:schemeClr>
                </a:solidFill>
              </a:rPr>
              <a:t>moduly budou plnit kromě své vzdělávací funkce také funkci </a:t>
            </a:r>
            <a:r>
              <a:rPr lang="cs-CZ" sz="1800" dirty="0" smtClean="0">
                <a:solidFill>
                  <a:schemeClr val="accent5">
                    <a:lumMod val="75000"/>
                  </a:schemeClr>
                </a:solidFill>
              </a:rPr>
              <a:t>výchovnou;</a:t>
            </a:r>
          </a:p>
          <a:p>
            <a:pPr marL="285750" indent="-285750" algn="just">
              <a:buFontTx/>
              <a:buChar char="-"/>
              <a:tabLst>
                <a:tab pos="271463" algn="l"/>
              </a:tabLst>
            </a:pPr>
            <a:endParaRPr lang="cs-CZ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  <a:tabLst>
                <a:tab pos="271463" algn="l"/>
              </a:tabLst>
            </a:pPr>
            <a:r>
              <a:rPr lang="cs-CZ" sz="1800" dirty="0" smtClean="0">
                <a:solidFill>
                  <a:schemeClr val="accent5">
                    <a:lumMod val="75000"/>
                  </a:schemeClr>
                </a:solidFill>
              </a:rPr>
              <a:t>Každý na </a:t>
            </a:r>
            <a:r>
              <a:rPr lang="cs-CZ" sz="1800" dirty="0">
                <a:solidFill>
                  <a:schemeClr val="accent5">
                    <a:lumMod val="75000"/>
                  </a:schemeClr>
                </a:solidFill>
              </a:rPr>
              <a:t>škole </a:t>
            </a:r>
            <a:r>
              <a:rPr lang="cs-CZ" sz="1800" dirty="0" smtClean="0">
                <a:solidFill>
                  <a:schemeClr val="accent5">
                    <a:lumMod val="75000"/>
                  </a:schemeClr>
                </a:solidFill>
              </a:rPr>
              <a:t>vyučující obor bude </a:t>
            </a:r>
            <a:r>
              <a:rPr lang="cs-CZ" sz="1800" dirty="0">
                <a:solidFill>
                  <a:schemeClr val="accent5">
                    <a:lumMod val="75000"/>
                  </a:schemeClr>
                </a:solidFill>
              </a:rPr>
              <a:t>obohacen o implementaci prvků aktivního občanského environmentálního přístupu v kontextu jeho </a:t>
            </a:r>
            <a:r>
              <a:rPr lang="cs-CZ" sz="1800" dirty="0" smtClean="0">
                <a:solidFill>
                  <a:schemeClr val="accent5">
                    <a:lumMod val="75000"/>
                  </a:schemeClr>
                </a:solidFill>
              </a:rPr>
              <a:t>výuky;</a:t>
            </a:r>
          </a:p>
          <a:p>
            <a:pPr marL="285750" indent="-285750" algn="just">
              <a:buFontTx/>
              <a:buChar char="-"/>
              <a:tabLst>
                <a:tab pos="271463" algn="l"/>
              </a:tabLst>
            </a:pPr>
            <a:endParaRPr lang="cs-CZ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  <a:tabLst>
                <a:tab pos="271463" algn="l"/>
              </a:tabLst>
            </a:pPr>
            <a:r>
              <a:rPr lang="cs-CZ" sz="1800" dirty="0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cs-CZ" sz="1800" dirty="0" smtClean="0">
                <a:solidFill>
                  <a:schemeClr val="accent5">
                    <a:lumMod val="75000"/>
                  </a:schemeClr>
                </a:solidFill>
              </a:rPr>
              <a:t>ýuka </a:t>
            </a:r>
            <a:r>
              <a:rPr lang="cs-CZ" sz="1800" dirty="0">
                <a:solidFill>
                  <a:schemeClr val="accent5">
                    <a:lumMod val="75000"/>
                  </a:schemeClr>
                </a:solidFill>
              </a:rPr>
              <a:t>bude atraktivnější a žáci uvidí i jiný rozměr oboru, který si </a:t>
            </a:r>
            <a:r>
              <a:rPr lang="cs-CZ" sz="1800" dirty="0" smtClean="0">
                <a:solidFill>
                  <a:schemeClr val="accent5">
                    <a:lumMod val="75000"/>
                  </a:schemeClr>
                </a:solidFill>
              </a:rPr>
              <a:t>zvolili;</a:t>
            </a:r>
          </a:p>
          <a:p>
            <a:pPr marL="285750" indent="-285750" algn="just">
              <a:buFontTx/>
              <a:buChar char="-"/>
              <a:tabLst>
                <a:tab pos="271463" algn="l"/>
              </a:tabLst>
            </a:pPr>
            <a:endParaRPr lang="cs-CZ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  <a:tabLst>
                <a:tab pos="271463" algn="l"/>
              </a:tabLst>
            </a:pPr>
            <a:r>
              <a:rPr lang="cs-CZ" sz="1800" dirty="0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cs-CZ" sz="1800" dirty="0" smtClean="0">
                <a:solidFill>
                  <a:schemeClr val="accent5">
                    <a:lumMod val="75000"/>
                  </a:schemeClr>
                </a:solidFill>
              </a:rPr>
              <a:t>ýuka </a:t>
            </a:r>
            <a:r>
              <a:rPr lang="cs-CZ" sz="1800" dirty="0">
                <a:solidFill>
                  <a:schemeClr val="accent5">
                    <a:lumMod val="75000"/>
                  </a:schemeClr>
                </a:solidFill>
              </a:rPr>
              <a:t>daného předmětu v rámci jednoho konkrétního vzdělávacího oboru </a:t>
            </a:r>
            <a:r>
              <a:rPr lang="cs-CZ" sz="1800" dirty="0" smtClean="0">
                <a:solidFill>
                  <a:schemeClr val="accent5">
                    <a:lumMod val="75000"/>
                  </a:schemeClr>
                </a:solidFill>
              </a:rPr>
              <a:t>bude obohacena </a:t>
            </a:r>
            <a:r>
              <a:rPr lang="cs-CZ" sz="1800" dirty="0">
                <a:solidFill>
                  <a:schemeClr val="accent5">
                    <a:lumMod val="75000"/>
                  </a:schemeClr>
                </a:solidFill>
              </a:rPr>
              <a:t>v rámci environmentálních témat k podpoře aktivního přístupu při ochraně životního prostředí také o kompetence matematické, ICT, komunikační, kompetence v oblasti </a:t>
            </a:r>
            <a:r>
              <a:rPr lang="cs-CZ" sz="1800" dirty="0" smtClean="0">
                <a:solidFill>
                  <a:schemeClr val="accent5">
                    <a:lumMod val="75000"/>
                  </a:schemeClr>
                </a:solidFill>
              </a:rPr>
              <a:t>demokracie apod.; </a:t>
            </a:r>
          </a:p>
          <a:p>
            <a:pPr marL="285750" indent="-285750" algn="just">
              <a:buFontTx/>
              <a:buChar char="-"/>
              <a:tabLst>
                <a:tab pos="271463" algn="l"/>
              </a:tabLst>
            </a:pPr>
            <a:endParaRPr lang="cs-CZ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  <a:tabLst>
                <a:tab pos="271463" algn="l"/>
              </a:tabLst>
            </a:pPr>
            <a:r>
              <a:rPr lang="cs-CZ" sz="1800" dirty="0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cs-CZ" sz="1800" dirty="0" smtClean="0">
                <a:solidFill>
                  <a:schemeClr val="accent5">
                    <a:lumMod val="75000"/>
                  </a:schemeClr>
                </a:solidFill>
              </a:rPr>
              <a:t>edagogové </a:t>
            </a:r>
            <a:r>
              <a:rPr lang="cs-CZ" sz="1800" dirty="0">
                <a:solidFill>
                  <a:schemeClr val="accent5">
                    <a:lumMod val="75000"/>
                  </a:schemeClr>
                </a:solidFill>
              </a:rPr>
              <a:t>zvýší své kompetence a získají inovativní metodické materiály, ve kterých bude frontální způsob výuky u ekologie, občanské nauky i odborných předmětů efektivně doplněný a obohacený jinými metodami i obsahem, než který jim dosud nabízely ŠVP. </a:t>
            </a:r>
          </a:p>
          <a:p>
            <a:pPr algn="just">
              <a:tabLst>
                <a:tab pos="271463" algn="l"/>
              </a:tabLst>
            </a:pPr>
            <a:endParaRPr lang="cs-CZ" sz="1800" dirty="0" smtClean="0"/>
          </a:p>
          <a:p>
            <a:pPr algn="just">
              <a:tabLst>
                <a:tab pos="271463" algn="l"/>
              </a:tabLst>
            </a:pPr>
            <a:endParaRPr lang="cs-CZ" sz="18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tabLst>
                <a:tab pos="271463" algn="l"/>
              </a:tabLst>
            </a:pPr>
            <a:endParaRPr lang="cs-CZ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4" name="Obrázek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3256" y="64398"/>
            <a:ext cx="1543050" cy="108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128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délník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 useBgFill="1">
        <p:nvSpPr>
          <p:cNvPr id="43" name="Obdélník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cs-CZ" b="1" smtClean="0">
                <a:solidFill>
                  <a:srgbClr val="4472C4">
                    <a:lumMod val="75000"/>
                  </a:srgbClr>
                </a:solidFill>
              </a:rPr>
              <a:t>řešitel:  S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Obdélník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ABD5D5B6-1EE6-4A33-9D8C-0932DF771FAF}"/>
              </a:ext>
            </a:extLst>
          </p:cNvPr>
          <p:cNvSpPr txBox="1">
            <a:spLocks/>
          </p:cNvSpPr>
          <p:nvPr/>
        </p:nvSpPr>
        <p:spPr>
          <a:xfrm>
            <a:off x="1075032" y="410547"/>
            <a:ext cx="10167391" cy="8821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  <a:t>1 výukový modul pro univerzity v Norsku  </a:t>
            </a:r>
          </a:p>
        </p:txBody>
      </p:sp>
      <p:sp>
        <p:nvSpPr>
          <p:cNvPr id="11" name="AutoShape 4" descr="Folkeuniversitetet Nordland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3" y="151726"/>
            <a:ext cx="757363" cy="54036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" y="5894669"/>
            <a:ext cx="1005268" cy="91576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6885" y="5911318"/>
            <a:ext cx="882464" cy="882464"/>
          </a:xfrm>
          <a:prstGeom prst="rect">
            <a:avLst/>
          </a:prstGeom>
        </p:spPr>
      </p:pic>
      <p:sp>
        <p:nvSpPr>
          <p:cNvPr id="16" name="Nadpis 1">
            <a:extLst>
              <a:ext uri="{FF2B5EF4-FFF2-40B4-BE49-F238E27FC236}">
                <a16:creationId xmlns:a16="http://schemas.microsoft.com/office/drawing/2014/main" id="{ABD5D5B6-1EE6-4A33-9D8C-0932DF771FAF}"/>
              </a:ext>
            </a:extLst>
          </p:cNvPr>
          <p:cNvSpPr txBox="1">
            <a:spLocks/>
          </p:cNvSpPr>
          <p:nvPr/>
        </p:nvSpPr>
        <p:spPr>
          <a:xfrm>
            <a:off x="1140716" y="3050560"/>
            <a:ext cx="9616273" cy="15490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>
              <a:tabLst>
                <a:tab pos="271463" algn="l"/>
              </a:tabLst>
            </a:pPr>
            <a:endParaRPr lang="cs-CZ" sz="1800" dirty="0" smtClean="0"/>
          </a:p>
          <a:p>
            <a:pPr algn="just">
              <a:tabLst>
                <a:tab pos="271463" algn="l"/>
              </a:tabLst>
            </a:pPr>
            <a:endParaRPr lang="cs-CZ" sz="1800" dirty="0"/>
          </a:p>
          <a:p>
            <a:pPr algn="just">
              <a:tabLst>
                <a:tab pos="271463" algn="l"/>
              </a:tabLst>
            </a:pPr>
            <a:r>
              <a:rPr lang="cs-CZ" sz="1800" dirty="0" smtClean="0"/>
              <a:t>-  </a:t>
            </a: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cs-CZ" sz="1800" b="1" dirty="0" smtClean="0">
                <a:solidFill>
                  <a:schemeClr val="accent5">
                    <a:lumMod val="75000"/>
                  </a:schemeClr>
                </a:solidFill>
              </a:rPr>
              <a:t>ýukový </a:t>
            </a: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model pro studenty univerzit v  Norsku bude koncipován jako modul výukově - </a:t>
            </a:r>
            <a:r>
              <a:rPr lang="cs-CZ" sz="1800" b="1" dirty="0" smtClean="0">
                <a:solidFill>
                  <a:schemeClr val="accent5">
                    <a:lumMod val="75000"/>
                  </a:schemeClr>
                </a:solidFill>
              </a:rPr>
              <a:t>poznávací,  </a:t>
            </a: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    </a:t>
            </a:r>
            <a:r>
              <a:rPr lang="cs-CZ" sz="1800" b="1" dirty="0" smtClean="0">
                <a:solidFill>
                  <a:schemeClr val="accent5">
                    <a:lumMod val="75000"/>
                  </a:schemeClr>
                </a:solidFill>
              </a:rPr>
              <a:t> studenti </a:t>
            </a: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poznají, jak těžba uhlí v komunistickém režimu dokáže zdevastovat území, dále </a:t>
            </a:r>
            <a:r>
              <a:rPr lang="cs-CZ" sz="1800" b="1" dirty="0" smtClean="0">
                <a:solidFill>
                  <a:schemeClr val="accent5">
                    <a:lumMod val="75000"/>
                  </a:schemeClr>
                </a:solidFill>
              </a:rPr>
              <a:t>poznají    </a:t>
            </a: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    </a:t>
            </a:r>
            <a:r>
              <a:rPr lang="cs-CZ" sz="1800" b="1" dirty="0" smtClean="0">
                <a:solidFill>
                  <a:schemeClr val="accent5">
                    <a:lumMod val="75000"/>
                  </a:schemeClr>
                </a:solidFill>
              </a:rPr>
              <a:t> možné </a:t>
            </a: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cesty k nápravě v podobě </a:t>
            </a:r>
            <a:r>
              <a:rPr lang="cs-CZ" sz="1800" b="1" dirty="0" smtClean="0">
                <a:solidFill>
                  <a:schemeClr val="accent5">
                    <a:lumMod val="75000"/>
                  </a:schemeClr>
                </a:solidFill>
              </a:rPr>
              <a:t>rekultivací</a:t>
            </a: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;</a:t>
            </a:r>
          </a:p>
          <a:p>
            <a:pPr algn="just">
              <a:tabLst>
                <a:tab pos="271463" algn="l"/>
              </a:tabLst>
            </a:pPr>
            <a:endParaRPr lang="cs-CZ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tabLst>
                <a:tab pos="271463" algn="l"/>
              </a:tabLst>
            </a:pP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- </a:t>
            </a:r>
            <a:r>
              <a:rPr lang="cs-CZ" sz="1800" b="1" dirty="0" smtClean="0">
                <a:solidFill>
                  <a:schemeClr val="accent5">
                    <a:lumMod val="75000"/>
                  </a:schemeClr>
                </a:solidFill>
              </a:rPr>
              <a:t> Přidanou </a:t>
            </a: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hodnotou bude rozvoj aktivních občanských postojů cílové skupiny při zjišťování dopadu </a:t>
            </a:r>
            <a:b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   </a:t>
            </a:r>
            <a:r>
              <a:rPr lang="cs-CZ" sz="1800" b="1" dirty="0" smtClean="0">
                <a:solidFill>
                  <a:schemeClr val="accent5">
                    <a:lumMod val="75000"/>
                  </a:schemeClr>
                </a:solidFill>
              </a:rPr>
              <a:t>  takovéto </a:t>
            </a: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těžby na všechny složky života obyvatel v regionu této </a:t>
            </a:r>
            <a:r>
              <a:rPr lang="cs-CZ" sz="1800" b="1" dirty="0" smtClean="0">
                <a:solidFill>
                  <a:schemeClr val="accent5">
                    <a:lumMod val="75000"/>
                  </a:schemeClr>
                </a:solidFill>
              </a:rPr>
              <a:t>těžby. </a:t>
            </a:r>
            <a:endParaRPr lang="cs-CZ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tabLst>
                <a:tab pos="271463" algn="l"/>
              </a:tabLst>
            </a:pPr>
            <a:endParaRPr lang="cs-CZ" sz="1800" dirty="0" smtClean="0"/>
          </a:p>
          <a:p>
            <a:pPr algn="just">
              <a:tabLst>
                <a:tab pos="271463" algn="l"/>
              </a:tabLst>
            </a:pPr>
            <a:endParaRPr lang="cs-CZ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tabLst>
                <a:tab pos="271463" algn="l"/>
              </a:tabLst>
            </a:pPr>
            <a:r>
              <a:rPr lang="cs-CZ" sz="1800" dirty="0" smtClean="0">
                <a:solidFill>
                  <a:schemeClr val="accent5">
                    <a:lumMod val="75000"/>
                  </a:schemeClr>
                </a:solidFill>
              </a:rPr>
              <a:t>Vzdělávací </a:t>
            </a:r>
            <a:r>
              <a:rPr lang="cs-CZ" sz="1800" dirty="0">
                <a:solidFill>
                  <a:schemeClr val="accent5">
                    <a:lumMod val="75000"/>
                  </a:schemeClr>
                </a:solidFill>
              </a:rPr>
              <a:t>modul pro univerzity z Norska poskytne studentům odborné znalosti v ekologickém vzdělávání, propojené samostatným tvořivým přístupem v této oblasti. </a:t>
            </a:r>
          </a:p>
          <a:p>
            <a:pPr algn="just">
              <a:tabLst>
                <a:tab pos="271463" algn="l"/>
              </a:tabLst>
            </a:pPr>
            <a:endParaRPr lang="cs-CZ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tabLst>
                <a:tab pos="271463" algn="l"/>
              </a:tabLst>
            </a:pPr>
            <a:endParaRPr lang="cs-CZ" sz="18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tabLst>
                <a:tab pos="271463" algn="l"/>
              </a:tabLst>
            </a:pPr>
            <a:endParaRPr lang="cs-CZ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lumMod val="40000"/>
                <a:lumOff val="6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41074" y="1272872"/>
            <a:ext cx="1201763" cy="177768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1425786">
            <a:off x="5253656" y="1833513"/>
            <a:ext cx="894898" cy="763708"/>
          </a:xfrm>
          <a:prstGeom prst="rect">
            <a:avLst/>
          </a:prstGeom>
        </p:spPr>
      </p:pic>
      <p:pic>
        <p:nvPicPr>
          <p:cNvPr id="14" name="Obrázek 1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373" y="68134"/>
            <a:ext cx="1543050" cy="108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248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délník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 useBgFill="1">
        <p:nvSpPr>
          <p:cNvPr id="43" name="Obdélník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cs-CZ" b="1" smtClean="0">
                <a:solidFill>
                  <a:srgbClr val="4472C4">
                    <a:lumMod val="75000"/>
                  </a:srgbClr>
                </a:solidFill>
              </a:rPr>
              <a:t>řešitel:  S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Obdélník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ABD5D5B6-1EE6-4A33-9D8C-0932DF771FAF}"/>
              </a:ext>
            </a:extLst>
          </p:cNvPr>
          <p:cNvSpPr txBox="1">
            <a:spLocks/>
          </p:cNvSpPr>
          <p:nvPr/>
        </p:nvSpPr>
        <p:spPr>
          <a:xfrm>
            <a:off x="1075032" y="167781"/>
            <a:ext cx="10167391" cy="10486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  <a:t>Proč ekologie na druhou </a:t>
            </a:r>
          </a:p>
        </p:txBody>
      </p:sp>
      <p:sp>
        <p:nvSpPr>
          <p:cNvPr id="11" name="AutoShape 4" descr="Folkeuniversitetet Nordland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3" y="151726"/>
            <a:ext cx="757363" cy="54036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" y="5894669"/>
            <a:ext cx="1005268" cy="91576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6885" y="5911318"/>
            <a:ext cx="882464" cy="882464"/>
          </a:xfrm>
          <a:prstGeom prst="rect">
            <a:avLst/>
          </a:prstGeom>
        </p:spPr>
      </p:pic>
      <p:sp>
        <p:nvSpPr>
          <p:cNvPr id="16" name="Nadpis 1">
            <a:extLst>
              <a:ext uri="{FF2B5EF4-FFF2-40B4-BE49-F238E27FC236}">
                <a16:creationId xmlns:a16="http://schemas.microsoft.com/office/drawing/2014/main" id="{ABD5D5B6-1EE6-4A33-9D8C-0932DF771FAF}"/>
              </a:ext>
            </a:extLst>
          </p:cNvPr>
          <p:cNvSpPr txBox="1">
            <a:spLocks/>
          </p:cNvSpPr>
          <p:nvPr/>
        </p:nvSpPr>
        <p:spPr>
          <a:xfrm>
            <a:off x="1155332" y="3299428"/>
            <a:ext cx="9616273" cy="15490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>
              <a:tabLst>
                <a:tab pos="271463" algn="l"/>
              </a:tabLst>
            </a:pP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Ekologie na druhou </a:t>
            </a:r>
            <a:r>
              <a:rPr lang="cs-CZ" sz="1800" b="1" dirty="0" smtClean="0">
                <a:solidFill>
                  <a:schemeClr val="accent5">
                    <a:lumMod val="75000"/>
                  </a:schemeClr>
                </a:solidFill>
              </a:rPr>
              <a:t>spočívá </a:t>
            </a: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v inovativní přidané hodnotě rozvoje zodpovědného přístupu žáků k životu </a:t>
            </a:r>
            <a:r>
              <a:rPr lang="cs-CZ" sz="18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cs-CZ" sz="18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1800" b="1" dirty="0" smtClean="0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ochraně prostředí, žáci pochopí, že oni sami mohou měnit určité věci, i když žijí v sociálně vyloučených lokalitách, nebo v lokalitách deprivovaných, v regionu, kde zodpovědné </a:t>
            </a:r>
            <a:r>
              <a:rPr lang="cs-CZ" sz="1800" b="1" dirty="0" smtClean="0">
                <a:solidFill>
                  <a:schemeClr val="accent5">
                    <a:lumMod val="75000"/>
                  </a:schemeClr>
                </a:solidFill>
              </a:rPr>
              <a:t>chování jednotlivců </a:t>
            </a: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a jejich </a:t>
            </a:r>
            <a:r>
              <a:rPr lang="cs-CZ" sz="1800" b="1" dirty="0" smtClean="0">
                <a:solidFill>
                  <a:schemeClr val="accent5">
                    <a:lumMod val="75000"/>
                  </a:schemeClr>
                </a:solidFill>
              </a:rPr>
              <a:t>aktivní </a:t>
            </a: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občanské environmentální </a:t>
            </a:r>
            <a:r>
              <a:rPr lang="cs-CZ" sz="1800" b="1" dirty="0" smtClean="0">
                <a:solidFill>
                  <a:schemeClr val="accent5">
                    <a:lumMod val="75000"/>
                  </a:schemeClr>
                </a:solidFill>
              </a:rPr>
              <a:t>postoje absentují. </a:t>
            </a:r>
            <a:endParaRPr lang="cs-CZ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tabLst>
                <a:tab pos="271463" algn="l"/>
              </a:tabLst>
            </a:pPr>
            <a:endParaRPr lang="cs-CZ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>
              <a:tabLst>
                <a:tab pos="271463" algn="l"/>
              </a:tabLst>
            </a:pP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U studentů univerzit jde o získání informací týkajících se filozofických aspektů udržitelného rozvoje, významů komplexního pojetí ekologické problematiky a ekonomických, legislativně právních i sociálních  nástrojů, které je možno  v zájmu udržitelného vývoje prosazovat, rozvíjet a využívat</a:t>
            </a:r>
          </a:p>
          <a:p>
            <a:pPr algn="just">
              <a:tabLst>
                <a:tab pos="271463" algn="l"/>
              </a:tabLst>
            </a:pPr>
            <a:endParaRPr lang="cs-CZ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tabLst>
                <a:tab pos="271463" algn="l"/>
              </a:tabLst>
            </a:pPr>
            <a:endParaRPr lang="cs-CZ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tabLst>
                <a:tab pos="271463" algn="l"/>
              </a:tabLst>
            </a:pPr>
            <a:endParaRPr lang="cs-CZ" sz="18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tabLst>
                <a:tab pos="271463" algn="l"/>
              </a:tabLst>
            </a:pPr>
            <a:endParaRPr lang="cs-CZ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58419">
            <a:off x="5064196" y="1364890"/>
            <a:ext cx="1554579" cy="1326681"/>
          </a:xfrm>
          <a:prstGeom prst="rect">
            <a:avLst/>
          </a:prstGeom>
        </p:spPr>
      </p:pic>
      <p:pic>
        <p:nvPicPr>
          <p:cNvPr id="14" name="Obrázek 1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694" y="136268"/>
            <a:ext cx="1543050" cy="108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880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délník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 useBgFill="1">
        <p:nvSpPr>
          <p:cNvPr id="43" name="Obdélník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cs-CZ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Období realizace projektu: 		0</a:t>
            </a:r>
          </a:p>
          <a:p>
            <a:pPr lvl="0" algn="just"/>
            <a:endParaRPr lang="cs-CZ" b="1" smtClean="0">
              <a:solidFill>
                <a:srgbClr val="3E8853">
                  <a:lumMod val="75000"/>
                </a:srgb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endParaRPr lang="cs-CZ" b="1" smtClean="0">
              <a:solidFill>
                <a:srgbClr val="3E8853">
                  <a:lumMod val="75000"/>
                </a:srgb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/>
            <a:r>
              <a:rPr lang="cs-CZ" b="1" smtClean="0">
                <a:solidFill>
                  <a:srgbClr val="3E8853">
                    <a:lumMod val="75000"/>
                  </a:srgb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</a:t>
            </a:r>
            <a:r>
              <a:rPr lang="cs-CZ" b="1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Doba realizace: 01. 08. 2020 – 31. 07. 2022</a:t>
            </a:r>
            <a:r>
              <a:rPr lang="cs-CZ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08. 2020 – 31. 07. 2022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Obdélník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291387"/>
              </p:ext>
            </p:extLst>
          </p:nvPr>
        </p:nvGraphicFramePr>
        <p:xfrm>
          <a:off x="1838413" y="2886269"/>
          <a:ext cx="8727803" cy="1402386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734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80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6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6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1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i="0" kern="1200" cap="none" dirty="0">
                          <a:solidFill>
                            <a:srgbClr val="3F375D"/>
                          </a:solidFill>
                          <a:effectLst/>
                          <a:latin typeface="+mj-lt"/>
                          <a:ea typeface="+mj-ea"/>
                          <a:cs typeface="+mj-cs"/>
                        </a:rPr>
                        <a:t>Typ projektu</a:t>
                      </a:r>
                    </a:p>
                  </a:txBody>
                  <a:tcPr marL="61303" marR="6130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i="0" kern="1200" cap="non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+mj-cs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i="0" kern="1200" cap="non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+mj-cs"/>
                        </a:rPr>
                        <a:t>Projekt institucionální spolupráce</a:t>
                      </a:r>
                    </a:p>
                  </a:txBody>
                  <a:tcPr marL="61303" marR="6130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i="0" kern="1200" cap="non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+mj-cs"/>
                        </a:rPr>
                        <a:t> 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i="0" kern="1200" cap="none" dirty="0">
                          <a:solidFill>
                            <a:srgbClr val="3F375D"/>
                          </a:solidFill>
                          <a:effectLst/>
                          <a:latin typeface="+mj-lt"/>
                          <a:ea typeface="+mj-ea"/>
                          <a:cs typeface="+mj-cs"/>
                        </a:rPr>
                        <a:t>Program</a:t>
                      </a:r>
                    </a:p>
                  </a:txBody>
                  <a:tcPr marL="61303" marR="6130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i="0" kern="1200" cap="non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+mj-cs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i="0" kern="1200" cap="non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+mj-cs"/>
                        </a:rPr>
                        <a:t>Vzdělávání</a:t>
                      </a:r>
                    </a:p>
                  </a:txBody>
                  <a:tcPr marL="61303" marR="61303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9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i="0" kern="1200" cap="non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+mj-cs"/>
                        </a:rPr>
                        <a:t/>
                      </a:r>
                      <a:br>
                        <a:rPr lang="cs-CZ" sz="1800" b="1" i="0" kern="1200" cap="non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+mj-cs"/>
                        </a:rPr>
                      </a:br>
                      <a:r>
                        <a:rPr lang="cs-CZ" sz="1800" b="1" i="0" kern="1200" cap="none" dirty="0">
                          <a:solidFill>
                            <a:srgbClr val="3F375D"/>
                          </a:solidFill>
                          <a:effectLst/>
                          <a:latin typeface="+mj-lt"/>
                          <a:ea typeface="+mj-ea"/>
                          <a:cs typeface="+mj-cs"/>
                        </a:rPr>
                        <a:t>Název projektu</a:t>
                      </a:r>
                    </a:p>
                  </a:txBody>
                  <a:tcPr marL="61303" marR="6130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i="0" kern="1200" cap="none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+mj-cs"/>
                        </a:rPr>
                        <a:t>Ekologie na druhou</a:t>
                      </a:r>
                    </a:p>
                  </a:txBody>
                  <a:tcPr marL="61303" marR="61303" marT="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i="0" kern="1200" cap="none" dirty="0">
                          <a:solidFill>
                            <a:srgbClr val="3F375D"/>
                          </a:solidFill>
                          <a:effectLst/>
                          <a:latin typeface="+mj-lt"/>
                          <a:ea typeface="+mj-ea"/>
                          <a:cs typeface="+mj-cs"/>
                        </a:rPr>
                        <a:t>Číslo projektu</a:t>
                      </a:r>
                    </a:p>
                  </a:txBody>
                  <a:tcPr marL="61303" marR="6130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i="0" kern="1200" cap="none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+mj-lt"/>
                          <a:ea typeface="+mj-ea"/>
                          <a:cs typeface="+mj-cs"/>
                        </a:rPr>
                        <a:t>EHP-CZ-ICP-2021</a:t>
                      </a:r>
                      <a:endParaRPr lang="cs-CZ" sz="1800" b="1" i="0" kern="1200" cap="none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+mj-lt"/>
                        <a:ea typeface="+mj-ea"/>
                        <a:cs typeface="+mj-cs"/>
                      </a:endParaRPr>
                    </a:p>
                  </a:txBody>
                  <a:tcPr marL="61303" marR="61303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Nadpis 1">
            <a:extLst>
              <a:ext uri="{FF2B5EF4-FFF2-40B4-BE49-F238E27FC236}">
                <a16:creationId xmlns:a16="http://schemas.microsoft.com/office/drawing/2014/main" id="{ABD5D5B6-1EE6-4A33-9D8C-0932DF771FAF}"/>
              </a:ext>
            </a:extLst>
          </p:cNvPr>
          <p:cNvSpPr txBox="1">
            <a:spLocks/>
          </p:cNvSpPr>
          <p:nvPr/>
        </p:nvSpPr>
        <p:spPr>
          <a:xfrm>
            <a:off x="1118619" y="228372"/>
            <a:ext cx="10167391" cy="10486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  <a:t>O projektu</a:t>
            </a:r>
          </a:p>
          <a:p>
            <a:pPr algn="just"/>
            <a:endParaRPr lang="cs-CZ" sz="36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/>
            <a:endParaRPr lang="cs-CZ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/>
            <a:r>
              <a:rPr lang="cs-CZ" sz="1800" b="1" dirty="0" smtClean="0">
                <a:solidFill>
                  <a:schemeClr val="accent5">
                    <a:lumMod val="75000"/>
                  </a:schemeClr>
                </a:solidFill>
              </a:rPr>
              <a:t>Projekt </a:t>
            </a: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je financovaný z fondů EHP 2014 – 2021, jejichž prostřednictvím přispívají Island, Lichtenštejnsko a Norsko ke snižování </a:t>
            </a:r>
            <a:r>
              <a:rPr lang="cs-CZ" sz="1800" b="1" dirty="0" smtClean="0">
                <a:solidFill>
                  <a:schemeClr val="accent5">
                    <a:lumMod val="75000"/>
                  </a:schemeClr>
                </a:solidFill>
              </a:rPr>
              <a:t>ekonomických a sociálních </a:t>
            </a: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rozdílů v Evropském hospodářském prostoru a k posilování spolupráce s </a:t>
            </a:r>
            <a:r>
              <a:rPr lang="cs-CZ" sz="1800" b="1" dirty="0" smtClean="0">
                <a:solidFill>
                  <a:schemeClr val="accent5">
                    <a:lumMod val="75000"/>
                  </a:schemeClr>
                </a:solidFill>
              </a:rPr>
              <a:t>15 evropskými </a:t>
            </a: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státy. </a:t>
            </a:r>
            <a:endParaRPr lang="cs-CZ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l"/>
            <a:endParaRPr lang="cs-CZ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l"/>
            <a:r>
              <a:rPr lang="cs-CZ" sz="1800" b="1" dirty="0" smtClean="0">
                <a:solidFill>
                  <a:schemeClr val="accent5">
                    <a:lumMod val="75000"/>
                  </a:schemeClr>
                </a:solidFill>
              </a:rPr>
              <a:t>Projekt je realizován od 1. 8. 2020 do 31. 7. 2023.</a:t>
            </a:r>
            <a:endParaRPr lang="cs-CZ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ABD5D5B6-1EE6-4A33-9D8C-0932DF771FAF}"/>
              </a:ext>
            </a:extLst>
          </p:cNvPr>
          <p:cNvSpPr txBox="1">
            <a:spLocks/>
          </p:cNvSpPr>
          <p:nvPr/>
        </p:nvSpPr>
        <p:spPr>
          <a:xfrm>
            <a:off x="1250492" y="4627984"/>
            <a:ext cx="9515019" cy="10282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Zprostředkovatelem programu je Dům zahraniční </a:t>
            </a:r>
            <a:r>
              <a:rPr lang="cs-CZ" sz="1800" b="1" dirty="0" smtClean="0">
                <a:solidFill>
                  <a:schemeClr val="accent5">
                    <a:lumMod val="75000"/>
                  </a:schemeClr>
                </a:solidFill>
              </a:rPr>
              <a:t>spolupráce. </a:t>
            </a: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Jde o příspěvkovou organizaci Ministerstva školství, mládeže a </a:t>
            </a:r>
            <a:r>
              <a:rPr lang="cs-CZ" sz="1800" b="1" dirty="0" smtClean="0">
                <a:solidFill>
                  <a:schemeClr val="accent5">
                    <a:lumMod val="75000"/>
                  </a:schemeClr>
                </a:solidFill>
              </a:rPr>
              <a:t>tělovýchovy ČR, </a:t>
            </a: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která administruje mezinárodní aktivity v oblasti vzdělávání</a:t>
            </a:r>
            <a:r>
              <a:rPr lang="cs-CZ" sz="1800" b="1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cs-CZ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" name="Obrázek 19" descr="https://scontent.fprg2-1.fna.fbcdn.net/v/t1.0-9/70130301_2348945965219225_3130662143783862272_n.png?_nc_cat=103&amp;_nc_sid=09cbfe&amp;_nc_ohc=z-V2QtYWX3AAX9MFbKo&amp;_nc_ht=scontent.fprg2-1.fna&amp;oh=35b16f622cd59cf2cc0ab4f5284f0743&amp;oe=5F6318C1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406" y="5373505"/>
            <a:ext cx="1264585" cy="1145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609" y="87989"/>
            <a:ext cx="1543050" cy="108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24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délník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 useBgFill="1">
        <p:nvSpPr>
          <p:cNvPr id="43" name="Obdélník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cs-CZ" b="1" smtClean="0">
                <a:solidFill>
                  <a:srgbClr val="4472C4">
                    <a:lumMod val="75000"/>
                  </a:srgbClr>
                </a:solidFill>
              </a:rPr>
              <a:t>řešitel:  S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Obdélník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ABD5D5B6-1EE6-4A33-9D8C-0932DF771FAF}"/>
              </a:ext>
            </a:extLst>
          </p:cNvPr>
          <p:cNvSpPr txBox="1">
            <a:spLocks/>
          </p:cNvSpPr>
          <p:nvPr/>
        </p:nvSpPr>
        <p:spPr>
          <a:xfrm>
            <a:off x="1075032" y="167781"/>
            <a:ext cx="10167391" cy="10486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  <a:t>Kdo projekt realizuje? </a:t>
            </a:r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ABD5D5B6-1EE6-4A33-9D8C-0932DF771FAF}"/>
              </a:ext>
            </a:extLst>
          </p:cNvPr>
          <p:cNvSpPr txBox="1">
            <a:spLocks/>
          </p:cNvSpPr>
          <p:nvPr/>
        </p:nvSpPr>
        <p:spPr>
          <a:xfrm>
            <a:off x="1075032" y="843466"/>
            <a:ext cx="9511898" cy="4318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s-CZ" sz="1800" b="1" dirty="0">
                <a:solidFill>
                  <a:schemeClr val="accent6">
                    <a:lumMod val="75000"/>
                  </a:schemeClr>
                </a:solidFill>
              </a:rPr>
              <a:t>Hlavní řešitel:  Střední škola technická Most, příspěvková </a:t>
            </a:r>
            <a:r>
              <a:rPr lang="cs-CZ" sz="1800" b="1" dirty="0" smtClean="0">
                <a:solidFill>
                  <a:schemeClr val="accent6">
                    <a:lumMod val="75000"/>
                  </a:schemeClr>
                </a:solidFill>
              </a:rPr>
              <a:t>organizace, Česká republika</a:t>
            </a:r>
          </a:p>
          <a:p>
            <a:pPr algn="just"/>
            <a:endParaRPr lang="cs-CZ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cs-CZ" sz="1800" dirty="0">
                <a:solidFill>
                  <a:schemeClr val="accent5">
                    <a:lumMod val="75000"/>
                  </a:schemeClr>
                </a:solidFill>
              </a:rPr>
              <a:t>Střední škola </a:t>
            </a:r>
            <a:r>
              <a:rPr lang="cs-CZ" sz="1800" dirty="0" smtClean="0">
                <a:solidFill>
                  <a:schemeClr val="accent5">
                    <a:lumMod val="75000"/>
                  </a:schemeClr>
                </a:solidFill>
              </a:rPr>
              <a:t>technická, Most </a:t>
            </a:r>
            <a:r>
              <a:rPr lang="cs-CZ" sz="1800" dirty="0">
                <a:solidFill>
                  <a:schemeClr val="accent5">
                    <a:lumMod val="75000"/>
                  </a:schemeClr>
                </a:solidFill>
              </a:rPr>
              <a:t>je komplexním vzdělávacím zařízením v České republice. </a:t>
            </a:r>
            <a:r>
              <a:rPr lang="cs-CZ" sz="1800" dirty="0" smtClean="0">
                <a:solidFill>
                  <a:schemeClr val="accent5">
                    <a:lumMod val="75000"/>
                  </a:schemeClr>
                </a:solidFill>
              </a:rPr>
              <a:t>Učí se zde cca 1000 žáků v 3letých </a:t>
            </a:r>
            <a:r>
              <a:rPr lang="cs-CZ" sz="1800" dirty="0">
                <a:solidFill>
                  <a:schemeClr val="accent5">
                    <a:lumMod val="75000"/>
                  </a:schemeClr>
                </a:solidFill>
              </a:rPr>
              <a:t>a </a:t>
            </a:r>
            <a:r>
              <a:rPr lang="cs-CZ" sz="1800" dirty="0" smtClean="0">
                <a:solidFill>
                  <a:schemeClr val="accent5">
                    <a:lumMod val="75000"/>
                  </a:schemeClr>
                </a:solidFill>
              </a:rPr>
              <a:t>4letých oborech, zaměřených zejména </a:t>
            </a:r>
            <a:r>
              <a:rPr lang="cs-CZ" sz="1800" dirty="0">
                <a:solidFill>
                  <a:schemeClr val="accent5">
                    <a:lumMod val="75000"/>
                  </a:schemeClr>
                </a:solidFill>
              </a:rPr>
              <a:t>na oblast strojírenství, elektrotechniky, stavebnictví, v neposlední řadě též ekonomiky, </a:t>
            </a:r>
            <a:r>
              <a:rPr lang="cs-CZ" sz="1800" dirty="0" smtClean="0">
                <a:solidFill>
                  <a:schemeClr val="accent5">
                    <a:lumMod val="75000"/>
                  </a:schemeClr>
                </a:solidFill>
              </a:rPr>
              <a:t>administrativy, výpočetní techniky, chovu koní či bezpečnostně právní činnosti.</a:t>
            </a:r>
            <a:endParaRPr lang="cs-CZ" sz="18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cs-CZ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cs-CZ" sz="1800" b="1" dirty="0" smtClean="0">
                <a:solidFill>
                  <a:schemeClr val="accent6">
                    <a:lumMod val="75000"/>
                  </a:schemeClr>
                </a:solidFill>
              </a:rPr>
              <a:t>Partneři projektu: </a:t>
            </a:r>
          </a:p>
          <a:p>
            <a:pPr algn="just"/>
            <a:endParaRPr lang="cs-CZ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cs-CZ" sz="1800" b="1" dirty="0" smtClean="0">
                <a:solidFill>
                  <a:schemeClr val="accent6">
                    <a:lumMod val="75000"/>
                  </a:schemeClr>
                </a:solidFill>
              </a:rPr>
              <a:t>1. RE-INNOVASJON </a:t>
            </a:r>
            <a:r>
              <a:rPr lang="cs-CZ" sz="1800" b="1" dirty="0">
                <a:solidFill>
                  <a:schemeClr val="accent6">
                    <a:lumMod val="75000"/>
                  </a:schemeClr>
                </a:solidFill>
              </a:rPr>
              <a:t>AS, Bodø, </a:t>
            </a:r>
            <a:r>
              <a:rPr lang="cs-CZ" sz="1800" b="1" dirty="0" smtClean="0">
                <a:solidFill>
                  <a:schemeClr val="accent6">
                    <a:lumMod val="75000"/>
                  </a:schemeClr>
                </a:solidFill>
              </a:rPr>
              <a:t>Norsko</a:t>
            </a:r>
          </a:p>
          <a:p>
            <a:pPr algn="just"/>
            <a:endParaRPr lang="cs-CZ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cs-CZ" sz="1800" dirty="0">
                <a:solidFill>
                  <a:schemeClr val="accent5">
                    <a:lumMod val="75000"/>
                  </a:schemeClr>
                </a:solidFill>
              </a:rPr>
              <a:t>Kreativní recyklační centrum je inovativní a na budoucnost </a:t>
            </a:r>
            <a:r>
              <a:rPr lang="cs-CZ" sz="1800" dirty="0" smtClean="0">
                <a:solidFill>
                  <a:schemeClr val="accent5">
                    <a:lumMod val="75000"/>
                  </a:schemeClr>
                </a:solidFill>
              </a:rPr>
              <a:t>zaměřená organizace </a:t>
            </a:r>
            <a:r>
              <a:rPr lang="cs-CZ" sz="1800" dirty="0">
                <a:solidFill>
                  <a:schemeClr val="accent5">
                    <a:lumMod val="75000"/>
                  </a:schemeClr>
                </a:solidFill>
              </a:rPr>
              <a:t>v oblasti recyklačních inovací. Centrum pracuje s řadou aktivit se zaměřením na oblasti životního prostředí, tvůrčí procesy učení, posílení postavení, podnikání a </a:t>
            </a:r>
            <a:r>
              <a:rPr lang="cs-CZ" sz="1800" dirty="0" smtClean="0">
                <a:solidFill>
                  <a:schemeClr val="accent5">
                    <a:lumMod val="75000"/>
                  </a:schemeClr>
                </a:solidFill>
              </a:rPr>
              <a:t>inovace. </a:t>
            </a:r>
            <a:endParaRPr lang="cs-CZ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cs-CZ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cs-CZ" sz="1800" b="1" dirty="0" smtClean="0">
                <a:solidFill>
                  <a:schemeClr val="accent6">
                    <a:lumMod val="75000"/>
                  </a:schemeClr>
                </a:solidFill>
              </a:rPr>
              <a:t>2. </a:t>
            </a:r>
            <a:r>
              <a:rPr lang="cs-CZ" sz="1800" b="1" dirty="0">
                <a:solidFill>
                  <a:schemeClr val="accent6">
                    <a:lumMod val="75000"/>
                  </a:schemeClr>
                </a:solidFill>
              </a:rPr>
              <a:t>THE STUDY ORGANISATION "FOLKEUNIVERSITETET", </a:t>
            </a:r>
            <a:r>
              <a:rPr lang="cs-CZ" sz="1800" b="1" dirty="0" smtClean="0">
                <a:solidFill>
                  <a:schemeClr val="accent6">
                    <a:lumMod val="75000"/>
                  </a:schemeClr>
                </a:solidFill>
              </a:rPr>
              <a:t>Bodø, Norsko     </a:t>
            </a:r>
          </a:p>
          <a:p>
            <a:pPr algn="just"/>
            <a:endParaRPr lang="cs-CZ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cs-CZ" sz="1800" dirty="0">
                <a:solidFill>
                  <a:schemeClr val="accent5">
                    <a:lumMod val="75000"/>
                  </a:schemeClr>
                </a:solidFill>
              </a:rPr>
              <a:t>Univerzita je neziskové vzdělávací zařízení, jehož cílem je přispívat k smysluplnějšímu životu jednotlivce a podporovat celoživotní učení a rovnost v přístupu ke </a:t>
            </a:r>
            <a:r>
              <a:rPr lang="cs-CZ" sz="1800" dirty="0" smtClean="0">
                <a:solidFill>
                  <a:schemeClr val="accent5">
                    <a:lumMod val="75000"/>
                  </a:schemeClr>
                </a:solidFill>
              </a:rPr>
              <a:t>vzdělávání. Působí </a:t>
            </a:r>
            <a:r>
              <a:rPr lang="cs-CZ" sz="1800" dirty="0">
                <a:solidFill>
                  <a:schemeClr val="accent5">
                    <a:lumMod val="75000"/>
                  </a:schemeClr>
                </a:solidFill>
              </a:rPr>
              <a:t>v </a:t>
            </a:r>
            <a:r>
              <a:rPr lang="cs-CZ" sz="1800" dirty="0" smtClean="0">
                <a:solidFill>
                  <a:schemeClr val="accent5">
                    <a:lumMod val="75000"/>
                  </a:schemeClr>
                </a:solidFill>
              </a:rPr>
              <a:t>7 regionech </a:t>
            </a:r>
            <a:r>
              <a:rPr lang="cs-CZ" sz="1800" dirty="0">
                <a:solidFill>
                  <a:schemeClr val="accent5">
                    <a:lumMod val="75000"/>
                  </a:schemeClr>
                </a:solidFill>
              </a:rPr>
              <a:t>se 40 kampusy a 23 členskými organizacemi. </a:t>
            </a:r>
            <a:endParaRPr lang="cs-CZ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cs-CZ" sz="18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cs-CZ" sz="18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cs-CZ" sz="1800" b="1" dirty="0">
                <a:solidFill>
                  <a:schemeClr val="accent6">
                    <a:lumMod val="75000"/>
                  </a:schemeClr>
                </a:solidFill>
              </a:rPr>
              <a:t>. FOLKEUNIVERSITETETS FAGSKOLE </a:t>
            </a:r>
            <a:r>
              <a:rPr lang="cs-CZ" sz="1800" b="1" dirty="0" smtClean="0">
                <a:solidFill>
                  <a:schemeClr val="accent6">
                    <a:lumMod val="75000"/>
                  </a:schemeClr>
                </a:solidFill>
              </a:rPr>
              <a:t>AS, </a:t>
            </a:r>
            <a:r>
              <a:rPr lang="cs-CZ" sz="1800" b="1" dirty="0" err="1">
                <a:solidFill>
                  <a:schemeClr val="accent6">
                    <a:lumMod val="75000"/>
                  </a:schemeClr>
                </a:solidFill>
              </a:rPr>
              <a:t>Bodø</a:t>
            </a:r>
            <a:r>
              <a:rPr lang="cs-CZ" sz="1800" b="1" dirty="0">
                <a:solidFill>
                  <a:schemeClr val="accent6">
                    <a:lumMod val="75000"/>
                  </a:schemeClr>
                </a:solidFill>
              </a:rPr>
              <a:t>, Norsko    </a:t>
            </a:r>
            <a:endParaRPr lang="cs-CZ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cs-CZ" sz="1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cs-CZ" sz="1800" dirty="0" smtClean="0">
                <a:solidFill>
                  <a:schemeClr val="accent5">
                    <a:lumMod val="75000"/>
                  </a:schemeClr>
                </a:solidFill>
              </a:rPr>
              <a:t>Střední škola, která z organizačních důvodů nahradila původního partnera č. 2. </a:t>
            </a:r>
            <a:endParaRPr lang="cs-CZ" sz="18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cs-CZ" sz="18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 </a:t>
            </a:r>
          </a:p>
          <a:p>
            <a:pPr algn="just"/>
            <a:endParaRPr lang="cs-CZ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33584" y="2528083"/>
            <a:ext cx="1087362" cy="77560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2789" y="2270074"/>
            <a:ext cx="1241079" cy="1241079"/>
          </a:xfrm>
          <a:prstGeom prst="rect">
            <a:avLst/>
          </a:prstGeom>
        </p:spPr>
      </p:pic>
      <p:sp>
        <p:nvSpPr>
          <p:cNvPr id="11" name="AutoShape 4" descr="Folkeuniversitetet Nordland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6253" y="2295344"/>
            <a:ext cx="1190538" cy="1190538"/>
          </a:xfrm>
          <a:prstGeom prst="rect">
            <a:avLst/>
          </a:prstGeom>
        </p:spPr>
      </p:pic>
      <p:pic>
        <p:nvPicPr>
          <p:cNvPr id="12" name="Obrázek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82" y="108877"/>
            <a:ext cx="1543050" cy="108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06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délník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 useBgFill="1">
        <p:nvSpPr>
          <p:cNvPr id="43" name="Obdélník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cs-CZ" b="1" smtClean="0">
                <a:solidFill>
                  <a:srgbClr val="4472C4">
                    <a:lumMod val="75000"/>
                  </a:srgbClr>
                </a:solidFill>
              </a:rPr>
              <a:t>řešitel:  S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Obdélník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ABD5D5B6-1EE6-4A33-9D8C-0932DF771FAF}"/>
              </a:ext>
            </a:extLst>
          </p:cNvPr>
          <p:cNvSpPr txBox="1">
            <a:spLocks/>
          </p:cNvSpPr>
          <p:nvPr/>
        </p:nvSpPr>
        <p:spPr>
          <a:xfrm>
            <a:off x="1075032" y="167781"/>
            <a:ext cx="10167391" cy="10486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  <a:t>O novém partnerovi</a:t>
            </a:r>
            <a:endParaRPr lang="cs-CZ" sz="36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ABD5D5B6-1EE6-4A33-9D8C-0932DF771FAF}"/>
              </a:ext>
            </a:extLst>
          </p:cNvPr>
          <p:cNvSpPr txBox="1">
            <a:spLocks/>
          </p:cNvSpPr>
          <p:nvPr/>
        </p:nvSpPr>
        <p:spPr>
          <a:xfrm>
            <a:off x="1075032" y="1660848"/>
            <a:ext cx="9511898" cy="134982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s-CZ" sz="1800" b="1" dirty="0">
                <a:solidFill>
                  <a:schemeClr val="accent6">
                    <a:lumMod val="75000"/>
                  </a:schemeClr>
                </a:solidFill>
              </a:rPr>
              <a:t>3. FOLKEUNIVERSITETETS FAGSKOLE AS, </a:t>
            </a:r>
            <a:r>
              <a:rPr lang="cs-CZ" sz="1800" b="1" dirty="0" err="1">
                <a:solidFill>
                  <a:schemeClr val="accent6">
                    <a:lumMod val="75000"/>
                  </a:schemeClr>
                </a:solidFill>
              </a:rPr>
              <a:t>Bodø</a:t>
            </a:r>
            <a:r>
              <a:rPr lang="cs-CZ" sz="1800" b="1" dirty="0">
                <a:solidFill>
                  <a:schemeClr val="accent6">
                    <a:lumMod val="75000"/>
                  </a:schemeClr>
                </a:solidFill>
              </a:rPr>
              <a:t>, Norsko    </a:t>
            </a:r>
          </a:p>
          <a:p>
            <a:pPr algn="just"/>
            <a:endParaRPr lang="cs-CZ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cs-CZ" sz="1800" dirty="0" smtClean="0">
                <a:solidFill>
                  <a:schemeClr val="accent5">
                    <a:lumMod val="75000"/>
                  </a:schemeClr>
                </a:solidFill>
              </a:rPr>
              <a:t>Tato </a:t>
            </a:r>
            <a:r>
              <a:rPr lang="cs-CZ" sz="1800" dirty="0">
                <a:solidFill>
                  <a:schemeClr val="accent5">
                    <a:lumMod val="75000"/>
                  </a:schemeClr>
                </a:solidFill>
              </a:rPr>
              <a:t>střední odborná škola nabízí vzdělávání v oborech z oblasti zdravotnictví, managementu, logistiky a účetnictví/financí. Vzdělávání je flexibilní, kombinované s praxí. </a:t>
            </a:r>
            <a:r>
              <a:rPr lang="cs-CZ" sz="1800" dirty="0" smtClean="0">
                <a:solidFill>
                  <a:schemeClr val="accent5">
                    <a:lumMod val="75000"/>
                  </a:schemeClr>
                </a:solidFill>
              </a:rPr>
              <a:t>Žáci získávají </a:t>
            </a:r>
            <a:r>
              <a:rPr lang="cs-CZ" sz="1800" dirty="0">
                <a:solidFill>
                  <a:schemeClr val="accent5">
                    <a:lumMod val="75000"/>
                  </a:schemeClr>
                </a:solidFill>
              </a:rPr>
              <a:t>kompetence a praktické dovednosti, které využijí přímo ve své každodenní práci nebo v novém zaměstnání. V neposlední řadě </a:t>
            </a:r>
            <a:r>
              <a:rPr lang="cs-CZ" sz="1800" dirty="0" smtClean="0">
                <a:solidFill>
                  <a:schemeClr val="accent5">
                    <a:lumMod val="75000"/>
                  </a:schemeClr>
                </a:solidFill>
              </a:rPr>
              <a:t>získávají </a:t>
            </a:r>
            <a:r>
              <a:rPr lang="cs-CZ" sz="1800" dirty="0">
                <a:solidFill>
                  <a:schemeClr val="accent5">
                    <a:lumMod val="75000"/>
                  </a:schemeClr>
                </a:solidFill>
              </a:rPr>
              <a:t>dovednosti, které jsou na trhu práce velmi žádané.  </a:t>
            </a:r>
          </a:p>
          <a:p>
            <a:pPr algn="just"/>
            <a:endParaRPr lang="cs-CZ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AutoShape 4" descr="Folkeuniversitetet Nordland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" name="Obrázek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82" y="108877"/>
            <a:ext cx="1543050" cy="108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1088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délník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 useBgFill="1">
        <p:nvSpPr>
          <p:cNvPr id="43" name="Obdélník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cs-CZ" b="1" smtClean="0">
                <a:solidFill>
                  <a:srgbClr val="4472C4">
                    <a:lumMod val="75000"/>
                  </a:srgbClr>
                </a:solidFill>
              </a:rPr>
              <a:t>řešitel:  S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Obdélník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ABD5D5B6-1EE6-4A33-9D8C-0932DF771FAF}"/>
              </a:ext>
            </a:extLst>
          </p:cNvPr>
          <p:cNvSpPr txBox="1">
            <a:spLocks/>
          </p:cNvSpPr>
          <p:nvPr/>
        </p:nvSpPr>
        <p:spPr>
          <a:xfrm>
            <a:off x="1075032" y="167781"/>
            <a:ext cx="10167391" cy="10486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  <a:t>Proč norští partneři</a:t>
            </a:r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ABD5D5B6-1EE6-4A33-9D8C-0932DF771FAF}"/>
              </a:ext>
            </a:extLst>
          </p:cNvPr>
          <p:cNvSpPr txBox="1">
            <a:spLocks/>
          </p:cNvSpPr>
          <p:nvPr/>
        </p:nvSpPr>
        <p:spPr>
          <a:xfrm>
            <a:off x="1075032" y="1623526"/>
            <a:ext cx="9511898" cy="8166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s-CZ" sz="1800" b="1" dirty="0" smtClean="0">
                <a:solidFill>
                  <a:schemeClr val="accent5">
                    <a:lumMod val="75000"/>
                  </a:schemeClr>
                </a:solidFill>
              </a:rPr>
              <a:t>Partneři </a:t>
            </a: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z Norska </a:t>
            </a:r>
            <a:r>
              <a:rPr lang="cs-CZ" sz="1800" b="1" dirty="0" smtClean="0">
                <a:solidFill>
                  <a:schemeClr val="accent5">
                    <a:lumMod val="75000"/>
                  </a:schemeClr>
                </a:solidFill>
              </a:rPr>
              <a:t>pomáhají s tvorbou modulů a přinášejí do projektu dobrou praxi, protože norská environmentální </a:t>
            </a: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politika a čisté </a:t>
            </a:r>
            <a:r>
              <a:rPr lang="cs-CZ" sz="1800" b="1" dirty="0" smtClean="0">
                <a:solidFill>
                  <a:schemeClr val="accent5">
                    <a:lumMod val="75000"/>
                  </a:schemeClr>
                </a:solidFill>
              </a:rPr>
              <a:t>technologie umožňují </a:t>
            </a: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svým občanům vést trvale udržitelný způsob </a:t>
            </a:r>
            <a:r>
              <a:rPr lang="cs-CZ" sz="1800" b="1" dirty="0" smtClean="0">
                <a:solidFill>
                  <a:schemeClr val="accent5">
                    <a:lumMod val="75000"/>
                  </a:schemeClr>
                </a:solidFill>
              </a:rPr>
              <a:t>života.</a:t>
            </a:r>
            <a:endParaRPr lang="cs-CZ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cs-CZ" sz="1800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cs-CZ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cs-CZ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cs-CZ" sz="1800" b="1" dirty="0" smtClean="0">
                <a:solidFill>
                  <a:schemeClr val="accent5">
                    <a:lumMod val="75000"/>
                  </a:schemeClr>
                </a:solidFill>
              </a:rPr>
              <a:t>Vytvořili jsme silný a erudovaný tým ke splnění cílů projektu. </a:t>
            </a:r>
            <a:endParaRPr lang="cs-CZ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cs-CZ" sz="1800" b="1" dirty="0" smtClean="0">
                <a:solidFill>
                  <a:schemeClr val="accent5">
                    <a:lumMod val="75000"/>
                  </a:schemeClr>
                </a:solidFill>
              </a:rPr>
              <a:t>     </a:t>
            </a:r>
            <a:endParaRPr lang="cs-CZ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cs-CZ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cs-CZ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 </a:t>
            </a:r>
          </a:p>
          <a:p>
            <a:pPr algn="just"/>
            <a:endParaRPr lang="cs-CZ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317108" y="3541236"/>
            <a:ext cx="1087362" cy="775601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8331" y="4571054"/>
            <a:ext cx="1241079" cy="1241079"/>
          </a:xfrm>
          <a:prstGeom prst="rect">
            <a:avLst/>
          </a:prstGeom>
        </p:spPr>
      </p:pic>
      <p:sp>
        <p:nvSpPr>
          <p:cNvPr id="11" name="AutoShape 4" descr="Folkeuniversitetet Nordland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2188" y="4628172"/>
            <a:ext cx="1119485" cy="1119485"/>
          </a:xfrm>
          <a:prstGeom prst="rect">
            <a:avLst/>
          </a:prstGeom>
        </p:spPr>
      </p:pic>
      <p:cxnSp>
        <p:nvCxnSpPr>
          <p:cNvPr id="4" name="Pravoúhlá spojnice 3"/>
          <p:cNvCxnSpPr/>
          <p:nvPr/>
        </p:nvCxnSpPr>
        <p:spPr>
          <a:xfrm flipV="1">
            <a:off x="3285811" y="3649401"/>
            <a:ext cx="1879042" cy="953501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Pravoúhlá spojnice 14"/>
          <p:cNvCxnSpPr/>
          <p:nvPr/>
        </p:nvCxnSpPr>
        <p:spPr>
          <a:xfrm rot="10800000">
            <a:off x="6556727" y="3649403"/>
            <a:ext cx="1823598" cy="1063274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4" name="Obrázek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578" y="104201"/>
            <a:ext cx="1543050" cy="108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25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délník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 useBgFill="1">
        <p:nvSpPr>
          <p:cNvPr id="43" name="Obdélník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cs-CZ" b="1" smtClean="0">
                <a:solidFill>
                  <a:srgbClr val="4472C4">
                    <a:lumMod val="75000"/>
                  </a:srgbClr>
                </a:solidFill>
              </a:rPr>
              <a:t>řešitel:  S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Obdélník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ABD5D5B6-1EE6-4A33-9D8C-0932DF771FAF}"/>
              </a:ext>
            </a:extLst>
          </p:cNvPr>
          <p:cNvSpPr txBox="1">
            <a:spLocks/>
          </p:cNvSpPr>
          <p:nvPr/>
        </p:nvSpPr>
        <p:spPr>
          <a:xfrm>
            <a:off x="1075032" y="167781"/>
            <a:ext cx="10167391" cy="10486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  <a:t>Jaké máme cíle? </a:t>
            </a:r>
          </a:p>
        </p:txBody>
      </p:sp>
      <p:sp>
        <p:nvSpPr>
          <p:cNvPr id="11" name="AutoShape 4" descr="Folkeuniversitetet Nordland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3" y="151726"/>
            <a:ext cx="757363" cy="54036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86266" y="3353109"/>
            <a:ext cx="1793280" cy="15303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3" y="5894669"/>
            <a:ext cx="1005268" cy="91576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26885" y="5911318"/>
            <a:ext cx="882464" cy="882464"/>
          </a:xfrm>
          <a:prstGeom prst="rect">
            <a:avLst/>
          </a:prstGeom>
        </p:spPr>
      </p:pic>
      <p:sp>
        <p:nvSpPr>
          <p:cNvPr id="16" name="Nadpis 1">
            <a:extLst>
              <a:ext uri="{FF2B5EF4-FFF2-40B4-BE49-F238E27FC236}">
                <a16:creationId xmlns:a16="http://schemas.microsoft.com/office/drawing/2014/main" id="{ABD5D5B6-1EE6-4A33-9D8C-0932DF771FAF}"/>
              </a:ext>
            </a:extLst>
          </p:cNvPr>
          <p:cNvSpPr txBox="1">
            <a:spLocks/>
          </p:cNvSpPr>
          <p:nvPr/>
        </p:nvSpPr>
        <p:spPr>
          <a:xfrm>
            <a:off x="1127039" y="1460537"/>
            <a:ext cx="9142789" cy="5494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cs-CZ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cs-CZ" sz="1800" b="1" dirty="0" smtClean="0">
                <a:solidFill>
                  <a:schemeClr val="accent6">
                    <a:lumMod val="75000"/>
                  </a:schemeClr>
                </a:solidFill>
              </a:rPr>
              <a:t>Obecný cíl : </a:t>
            </a:r>
          </a:p>
          <a:p>
            <a:pPr algn="just"/>
            <a:endParaRPr lang="cs-CZ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cs-CZ" sz="1800" b="1" dirty="0" smtClean="0">
                <a:solidFill>
                  <a:schemeClr val="accent5">
                    <a:lumMod val="75000"/>
                  </a:schemeClr>
                </a:solidFill>
              </a:rPr>
              <a:t>odporovat </a:t>
            </a: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rozvoj a sdílení inovativních metod a příkladů dobré praxe ve </a:t>
            </a:r>
            <a:r>
              <a:rPr lang="cs-CZ" sz="1800" b="1" dirty="0" smtClean="0">
                <a:solidFill>
                  <a:schemeClr val="accent5">
                    <a:lumMod val="75000"/>
                  </a:schemeClr>
                </a:solidFill>
              </a:rPr>
              <a:t>vzdělávání </a:t>
            </a: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s následným </a:t>
            </a:r>
            <a:r>
              <a:rPr lang="cs-CZ" sz="18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cs-CZ" sz="18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1800" b="1" dirty="0" smtClean="0">
                <a:solidFill>
                  <a:schemeClr val="accent5">
                    <a:lumMod val="75000"/>
                  </a:schemeClr>
                </a:solidFill>
              </a:rPr>
              <a:t>dopadem </a:t>
            </a: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na inovací </a:t>
            </a:r>
            <a:r>
              <a:rPr lang="cs-CZ" sz="1800" b="1" dirty="0" smtClean="0">
                <a:solidFill>
                  <a:schemeClr val="accent5">
                    <a:lumMod val="75000"/>
                  </a:schemeClr>
                </a:solidFill>
              </a:rPr>
              <a:t>kurikul</a:t>
            </a:r>
            <a:endParaRPr lang="cs-CZ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cs-CZ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endParaRPr lang="cs-CZ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cs-CZ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cs-CZ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cs-CZ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cs-CZ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cs-CZ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cs-CZ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cs-CZ" sz="1800" b="1" dirty="0" smtClean="0">
                <a:solidFill>
                  <a:schemeClr val="accent6">
                    <a:lumMod val="75000"/>
                  </a:schemeClr>
                </a:solidFill>
              </a:rPr>
              <a:t>Konkrétní cíl</a:t>
            </a:r>
            <a:r>
              <a:rPr lang="cs-CZ" sz="1800" b="1" dirty="0" smtClean="0">
                <a:solidFill>
                  <a:srgbClr val="00B050"/>
                </a:solidFill>
              </a:rPr>
              <a:t>: </a:t>
            </a:r>
          </a:p>
          <a:p>
            <a:pPr algn="just"/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cs-CZ" sz="1800" b="1" dirty="0" smtClean="0">
                <a:solidFill>
                  <a:schemeClr val="accent5">
                    <a:lumMod val="75000"/>
                  </a:schemeClr>
                </a:solidFill>
              </a:rPr>
              <a:t>rohloubit </a:t>
            </a: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a dát do souvislostí aktivní občanské postoje </a:t>
            </a:r>
            <a:r>
              <a:rPr lang="cs-CZ" sz="1800" b="1" dirty="0" smtClean="0">
                <a:solidFill>
                  <a:schemeClr val="accent5">
                    <a:lumMod val="75000"/>
                  </a:schemeClr>
                </a:solidFill>
              </a:rPr>
              <a:t>žáků, studentů a </a:t>
            </a: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pedagogů a jejich pozitivní význam pro ochranu životního prostředí, a to </a:t>
            </a:r>
            <a:r>
              <a:rPr lang="cs-CZ" sz="1800" b="1" dirty="0" smtClean="0">
                <a:solidFill>
                  <a:schemeClr val="accent5">
                    <a:lumMod val="75000"/>
                  </a:schemeClr>
                </a:solidFill>
              </a:rPr>
              <a:t>cestou </a:t>
            </a: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vytvoření inovativních metodických materiálů k úpravě ŠVP.</a:t>
            </a:r>
          </a:p>
          <a:p>
            <a:pPr marL="285750" indent="-285750" algn="just">
              <a:buFontTx/>
              <a:buChar char="-"/>
            </a:pPr>
            <a:endParaRPr lang="cs-CZ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endParaRPr lang="cs-CZ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cs-CZ" sz="2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Obrázek 1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610" y="136268"/>
            <a:ext cx="1543050" cy="108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93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délník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 useBgFill="1">
        <p:nvSpPr>
          <p:cNvPr id="43" name="Obdélník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cs-CZ" b="1" smtClean="0">
                <a:solidFill>
                  <a:srgbClr val="4472C4">
                    <a:lumMod val="75000"/>
                  </a:srgbClr>
                </a:solidFill>
              </a:rPr>
              <a:t>řešitel:  S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Obdélník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ABD5D5B6-1EE6-4A33-9D8C-0932DF771FAF}"/>
              </a:ext>
            </a:extLst>
          </p:cNvPr>
          <p:cNvSpPr txBox="1">
            <a:spLocks/>
          </p:cNvSpPr>
          <p:nvPr/>
        </p:nvSpPr>
        <p:spPr>
          <a:xfrm>
            <a:off x="1075032" y="167781"/>
            <a:ext cx="10167391" cy="10486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  <a:t>Proč projekt realizujeme? </a:t>
            </a:r>
          </a:p>
        </p:txBody>
      </p:sp>
      <p:sp>
        <p:nvSpPr>
          <p:cNvPr id="11" name="AutoShape 4" descr="Folkeuniversitetet Nordland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3" y="151726"/>
            <a:ext cx="757363" cy="54036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178039" y="2914334"/>
            <a:ext cx="1793280" cy="15303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3" y="5894669"/>
            <a:ext cx="1005268" cy="91576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26885" y="5911318"/>
            <a:ext cx="882464" cy="882464"/>
          </a:xfrm>
          <a:prstGeom prst="rect">
            <a:avLst/>
          </a:prstGeom>
        </p:spPr>
      </p:pic>
      <p:sp>
        <p:nvSpPr>
          <p:cNvPr id="16" name="Nadpis 1">
            <a:extLst>
              <a:ext uri="{FF2B5EF4-FFF2-40B4-BE49-F238E27FC236}">
                <a16:creationId xmlns:a16="http://schemas.microsoft.com/office/drawing/2014/main" id="{ABD5D5B6-1EE6-4A33-9D8C-0932DF771FAF}"/>
              </a:ext>
            </a:extLst>
          </p:cNvPr>
          <p:cNvSpPr txBox="1">
            <a:spLocks/>
          </p:cNvSpPr>
          <p:nvPr/>
        </p:nvSpPr>
        <p:spPr>
          <a:xfrm>
            <a:off x="1130747" y="1075289"/>
            <a:ext cx="9142789" cy="5494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Environmentální výzva je jednou z největších výzev naší doby. </a:t>
            </a:r>
          </a:p>
          <a:p>
            <a:pPr algn="just"/>
            <a:endParaRPr lang="cs-CZ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r>
              <a:rPr lang="cs-CZ" sz="1800" b="1" dirty="0" smtClean="0">
                <a:solidFill>
                  <a:schemeClr val="accent5">
                    <a:lumMod val="75000"/>
                  </a:schemeClr>
                </a:solidFill>
              </a:rPr>
              <a:t>Předmět </a:t>
            </a: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„Ekologie“ se na naší </a:t>
            </a:r>
            <a:r>
              <a:rPr lang="cs-CZ" sz="1800" b="1" dirty="0" smtClean="0">
                <a:solidFill>
                  <a:schemeClr val="accent5">
                    <a:lumMod val="75000"/>
                  </a:schemeClr>
                </a:solidFill>
              </a:rPr>
              <a:t>střední škole vyučuje </a:t>
            </a: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pouze ve všech </a:t>
            </a:r>
            <a:r>
              <a:rPr lang="cs-CZ" sz="3200" b="1" dirty="0">
                <a:solidFill>
                  <a:schemeClr val="accent5">
                    <a:lumMod val="75000"/>
                  </a:schemeClr>
                </a:solidFill>
              </a:rPr>
              <a:t>1.</a:t>
            </a: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 ročnících </a:t>
            </a:r>
            <a:r>
              <a:rPr lang="cs-CZ" sz="1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3200" b="1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cs-CZ" sz="1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800" b="1" dirty="0">
                <a:solidFill>
                  <a:schemeClr val="accent5">
                    <a:lumMod val="75000"/>
                  </a:schemeClr>
                </a:solidFill>
              </a:rPr>
              <a:t>hodinu týdně.</a:t>
            </a:r>
          </a:p>
          <a:p>
            <a:pPr algn="just"/>
            <a:endParaRPr lang="cs-CZ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cs-CZ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cs-CZ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cs-CZ" sz="18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" name="Obrázek 19" descr="Kniha, Knihy, Otevřená Kniha, Čtení, Vzdělávání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635" y="2666356"/>
            <a:ext cx="3336053" cy="3047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Číslo, 1, Jedna, Číslice, Pozadí, Scrapbooking, Abeceda"/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5E7953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780" y="2084292"/>
            <a:ext cx="2185447" cy="282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9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21230783">
            <a:off x="4132253" y="3700904"/>
            <a:ext cx="1038173" cy="978383"/>
          </a:xfrm>
          <a:prstGeom prst="rect">
            <a:avLst/>
          </a:prstGeom>
        </p:spPr>
      </p:pic>
      <p:sp>
        <p:nvSpPr>
          <p:cNvPr id="9" name="Ovál 8"/>
          <p:cNvSpPr/>
          <p:nvPr/>
        </p:nvSpPr>
        <p:spPr>
          <a:xfrm>
            <a:off x="7329949" y="4587321"/>
            <a:ext cx="984739" cy="92643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" name="Obrázek 17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230" y="120201"/>
            <a:ext cx="1543050" cy="108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67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délník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 useBgFill="1">
        <p:nvSpPr>
          <p:cNvPr id="43" name="Obdélník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cs-CZ" b="1" smtClean="0">
                <a:solidFill>
                  <a:srgbClr val="4472C4">
                    <a:lumMod val="75000"/>
                  </a:srgbClr>
                </a:solidFill>
              </a:rPr>
              <a:t>řešitel:  S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Obdélník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ABD5D5B6-1EE6-4A33-9D8C-0932DF771FAF}"/>
              </a:ext>
            </a:extLst>
          </p:cNvPr>
          <p:cNvSpPr txBox="1">
            <a:spLocks/>
          </p:cNvSpPr>
          <p:nvPr/>
        </p:nvSpPr>
        <p:spPr>
          <a:xfrm>
            <a:off x="1075032" y="167781"/>
            <a:ext cx="10167391" cy="10486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  <a:t>Proč projekt realizujeme? </a:t>
            </a:r>
          </a:p>
        </p:txBody>
      </p:sp>
      <p:sp>
        <p:nvSpPr>
          <p:cNvPr id="11" name="AutoShape 4" descr="Folkeuniversitetet Nordland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3" y="151726"/>
            <a:ext cx="757363" cy="54036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01235" y="1898610"/>
            <a:ext cx="1793280" cy="15303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3" y="5894669"/>
            <a:ext cx="1005268" cy="91576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26885" y="5911318"/>
            <a:ext cx="882464" cy="882464"/>
          </a:xfrm>
          <a:prstGeom prst="rect">
            <a:avLst/>
          </a:prstGeom>
        </p:spPr>
      </p:pic>
      <p:sp>
        <p:nvSpPr>
          <p:cNvPr id="16" name="Nadpis 1">
            <a:extLst>
              <a:ext uri="{FF2B5EF4-FFF2-40B4-BE49-F238E27FC236}">
                <a16:creationId xmlns:a16="http://schemas.microsoft.com/office/drawing/2014/main" id="{ABD5D5B6-1EE6-4A33-9D8C-0932DF771FAF}"/>
              </a:ext>
            </a:extLst>
          </p:cNvPr>
          <p:cNvSpPr txBox="1">
            <a:spLocks/>
          </p:cNvSpPr>
          <p:nvPr/>
        </p:nvSpPr>
        <p:spPr>
          <a:xfrm>
            <a:off x="1130747" y="1423431"/>
            <a:ext cx="9142789" cy="5494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s-CZ" sz="2400" b="1" dirty="0">
                <a:solidFill>
                  <a:schemeClr val="accent6">
                    <a:lumMod val="75000"/>
                  </a:schemeClr>
                </a:solidFill>
              </a:rPr>
              <a:t>Současný stav výuky </a:t>
            </a:r>
            <a:r>
              <a:rPr lang="cs-CZ" sz="2400" b="1" dirty="0" smtClean="0">
                <a:solidFill>
                  <a:schemeClr val="accent6">
                    <a:lumMod val="75000"/>
                  </a:schemeClr>
                </a:solidFill>
              </a:rPr>
              <a:t>ekologie na SŠ:</a:t>
            </a:r>
            <a:endParaRPr lang="cs-CZ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endParaRPr lang="cs-CZ" sz="1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cs-CZ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cs-CZ" sz="1800" dirty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cs-CZ" sz="1800" dirty="0" smtClean="0">
                <a:solidFill>
                  <a:schemeClr val="accent5">
                    <a:lumMod val="75000"/>
                  </a:schemeClr>
                </a:solidFill>
              </a:rPr>
              <a:t>edostačující </a:t>
            </a:r>
            <a:r>
              <a:rPr lang="cs-CZ" sz="1800" dirty="0">
                <a:solidFill>
                  <a:schemeClr val="accent5">
                    <a:lumMod val="75000"/>
                  </a:schemeClr>
                </a:solidFill>
              </a:rPr>
              <a:t>jak rozsah výuky, tak obsah </a:t>
            </a:r>
            <a:r>
              <a:rPr lang="cs-CZ" sz="1800" dirty="0" smtClean="0">
                <a:solidFill>
                  <a:schemeClr val="accent5">
                    <a:lumMod val="75000"/>
                  </a:schemeClr>
                </a:solidFill>
              </a:rPr>
              <a:t>výuky;</a:t>
            </a:r>
          </a:p>
          <a:p>
            <a:pPr marL="285750" indent="-285750" algn="just">
              <a:buFontTx/>
              <a:buChar char="-"/>
            </a:pPr>
            <a:endParaRPr lang="cs-CZ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cs-CZ" sz="1800" dirty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cs-CZ" sz="1800" dirty="0" smtClean="0">
                <a:solidFill>
                  <a:schemeClr val="accent5">
                    <a:lumMod val="75000"/>
                  </a:schemeClr>
                </a:solidFill>
              </a:rPr>
              <a:t>eatraktivní výuka;</a:t>
            </a:r>
          </a:p>
          <a:p>
            <a:pPr marL="285750" indent="-285750" algn="just">
              <a:buFontTx/>
              <a:buChar char="-"/>
            </a:pPr>
            <a:endParaRPr lang="cs-CZ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cs-CZ" sz="1800" dirty="0" smtClean="0">
                <a:solidFill>
                  <a:schemeClr val="accent5">
                    <a:lumMod val="75000"/>
                  </a:schemeClr>
                </a:solidFill>
              </a:rPr>
              <a:t>Příliš obecná výuka;</a:t>
            </a:r>
          </a:p>
          <a:p>
            <a:pPr marL="285750" indent="-285750" algn="just">
              <a:buFontTx/>
              <a:buChar char="-"/>
            </a:pPr>
            <a:endParaRPr lang="cs-CZ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cs-CZ" sz="1800" dirty="0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cs-CZ" sz="1800" dirty="0" smtClean="0">
                <a:solidFill>
                  <a:schemeClr val="accent5">
                    <a:lumMod val="75000"/>
                  </a:schemeClr>
                </a:solidFill>
              </a:rPr>
              <a:t>ýukové materiály s absencí rozvoje všestranných kompetencí žáků a s absencí důrazu </a:t>
            </a:r>
            <a:br>
              <a:rPr lang="cs-CZ" sz="18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cs-CZ" sz="1800" dirty="0" smtClean="0">
                <a:solidFill>
                  <a:schemeClr val="accent5">
                    <a:lumMod val="75000"/>
                  </a:schemeClr>
                </a:solidFill>
              </a:rPr>
              <a:t>na rozvoj jejich postojů aktivního občanství;</a:t>
            </a:r>
          </a:p>
          <a:p>
            <a:pPr marL="285750" indent="-285750" algn="just">
              <a:buFontTx/>
              <a:buChar char="-"/>
            </a:pPr>
            <a:endParaRPr lang="cs-CZ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cs-CZ" sz="1800" dirty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cs-CZ" sz="1800" dirty="0" smtClean="0">
                <a:solidFill>
                  <a:schemeClr val="accent5">
                    <a:lumMod val="75000"/>
                  </a:schemeClr>
                </a:solidFill>
              </a:rPr>
              <a:t>bsence ekologie jako průřezového tématu ve výuce technických oborů;</a:t>
            </a:r>
          </a:p>
          <a:p>
            <a:pPr marL="342900" indent="-342900" algn="just">
              <a:buFontTx/>
              <a:buChar char="-"/>
            </a:pPr>
            <a:endParaRPr lang="cs-CZ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cs-CZ" sz="1800" dirty="0">
                <a:solidFill>
                  <a:schemeClr val="accent5">
                    <a:lumMod val="75000"/>
                  </a:schemeClr>
                </a:solidFill>
              </a:rPr>
              <a:t>A</a:t>
            </a:r>
            <a:r>
              <a:rPr lang="cs-CZ" sz="1800" dirty="0" smtClean="0">
                <a:solidFill>
                  <a:schemeClr val="accent5">
                    <a:lumMod val="75000"/>
                  </a:schemeClr>
                </a:solidFill>
              </a:rPr>
              <a:t>bsence komplexního </a:t>
            </a:r>
            <a:r>
              <a:rPr lang="cs-CZ" sz="1800" dirty="0">
                <a:solidFill>
                  <a:schemeClr val="accent5">
                    <a:lumMod val="75000"/>
                  </a:schemeClr>
                </a:solidFill>
              </a:rPr>
              <a:t>pojetí vztahů člověka a </a:t>
            </a:r>
            <a:r>
              <a:rPr lang="cs-CZ" sz="1800" dirty="0" smtClean="0">
                <a:solidFill>
                  <a:schemeClr val="accent5">
                    <a:lumMod val="75000"/>
                  </a:schemeClr>
                </a:solidFill>
              </a:rPr>
              <a:t>prostředí;</a:t>
            </a:r>
            <a:endParaRPr lang="cs-CZ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 algn="just">
              <a:buFontTx/>
              <a:buChar char="-"/>
            </a:pPr>
            <a:endParaRPr lang="cs-CZ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cs-CZ" sz="1800" dirty="0">
                <a:solidFill>
                  <a:schemeClr val="accent5">
                    <a:lumMod val="75000"/>
                  </a:schemeClr>
                </a:solidFill>
              </a:rPr>
              <a:t>N</a:t>
            </a:r>
            <a:r>
              <a:rPr lang="cs-CZ" sz="1800" dirty="0" smtClean="0">
                <a:solidFill>
                  <a:schemeClr val="accent5">
                    <a:lumMod val="75000"/>
                  </a:schemeClr>
                </a:solidFill>
              </a:rPr>
              <a:t>ízká motivace pedagogů  vyhledávat atraktivní podněty pro výuku  apod. </a:t>
            </a:r>
          </a:p>
          <a:p>
            <a:pPr marL="285750" indent="-285750" algn="just">
              <a:buFontTx/>
              <a:buChar char="-"/>
            </a:pPr>
            <a:endParaRPr lang="cs-CZ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cs-CZ" sz="2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Obrázek 1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592" y="136268"/>
            <a:ext cx="1543050" cy="108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905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délník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 useBgFill="1">
        <p:nvSpPr>
          <p:cNvPr id="43" name="Obdélník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cs-CZ" b="1" smtClean="0">
                <a:solidFill>
                  <a:srgbClr val="4472C4">
                    <a:lumMod val="75000"/>
                  </a:srgbClr>
                </a:solidFill>
              </a:rPr>
              <a:t>řešitel:  S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Obdélník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ABD5D5B6-1EE6-4A33-9D8C-0932DF771FAF}"/>
              </a:ext>
            </a:extLst>
          </p:cNvPr>
          <p:cNvSpPr txBox="1">
            <a:spLocks/>
          </p:cNvSpPr>
          <p:nvPr/>
        </p:nvSpPr>
        <p:spPr>
          <a:xfrm>
            <a:off x="1075032" y="167781"/>
            <a:ext cx="10167391" cy="10486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s-CZ" sz="3600" b="1" dirty="0" smtClean="0">
                <a:solidFill>
                  <a:schemeClr val="accent5">
                    <a:lumMod val="75000"/>
                  </a:schemeClr>
                </a:solidFill>
              </a:rPr>
              <a:t>Jak provedeme změny? </a:t>
            </a:r>
          </a:p>
        </p:txBody>
      </p:sp>
      <p:sp>
        <p:nvSpPr>
          <p:cNvPr id="11" name="AutoShape 4" descr="Folkeuniversitetet Nordland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3" y="151726"/>
            <a:ext cx="757363" cy="54036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49143" y="4621593"/>
            <a:ext cx="1793280" cy="153039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3" y="5894669"/>
            <a:ext cx="1005268" cy="91576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26885" y="5911318"/>
            <a:ext cx="882464" cy="882464"/>
          </a:xfrm>
          <a:prstGeom prst="rect">
            <a:avLst/>
          </a:prstGeom>
        </p:spPr>
      </p:pic>
      <p:sp>
        <p:nvSpPr>
          <p:cNvPr id="16" name="Nadpis 1">
            <a:extLst>
              <a:ext uri="{FF2B5EF4-FFF2-40B4-BE49-F238E27FC236}">
                <a16:creationId xmlns:a16="http://schemas.microsoft.com/office/drawing/2014/main" id="{ABD5D5B6-1EE6-4A33-9D8C-0932DF771FAF}"/>
              </a:ext>
            </a:extLst>
          </p:cNvPr>
          <p:cNvSpPr txBox="1">
            <a:spLocks/>
          </p:cNvSpPr>
          <p:nvPr/>
        </p:nvSpPr>
        <p:spPr>
          <a:xfrm>
            <a:off x="1130747" y="1423431"/>
            <a:ext cx="9142789" cy="5494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cs-CZ" sz="1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cs-CZ" sz="1800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cs-CZ" sz="1800" dirty="0" smtClean="0">
                <a:solidFill>
                  <a:schemeClr val="accent5">
                    <a:lumMod val="75000"/>
                  </a:schemeClr>
                </a:solidFill>
              </a:rPr>
              <a:t>polu </a:t>
            </a:r>
            <a:r>
              <a:rPr lang="cs-CZ" sz="1800" dirty="0">
                <a:solidFill>
                  <a:schemeClr val="accent5">
                    <a:lumMod val="75000"/>
                  </a:schemeClr>
                </a:solidFill>
              </a:rPr>
              <a:t>s partnery z donorského státu zpracujeme materiály, které výše jmenované problémy </a:t>
            </a:r>
            <a:r>
              <a:rPr lang="cs-CZ" sz="1800" dirty="0" smtClean="0">
                <a:solidFill>
                  <a:schemeClr val="accent5">
                    <a:lumMod val="75000"/>
                  </a:schemeClr>
                </a:solidFill>
              </a:rPr>
              <a:t>eliminují</a:t>
            </a:r>
            <a:r>
              <a:rPr lang="cs-CZ" sz="1800" dirty="0">
                <a:solidFill>
                  <a:schemeClr val="accent5">
                    <a:lumMod val="75000"/>
                  </a:schemeClr>
                </a:solidFill>
              </a:rPr>
              <a:t>;</a:t>
            </a:r>
          </a:p>
          <a:p>
            <a:pPr marL="285750" indent="-285750" algn="just">
              <a:buFontTx/>
              <a:buChar char="-"/>
            </a:pPr>
            <a:endParaRPr lang="cs-CZ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cs-CZ" sz="1800" dirty="0">
                <a:solidFill>
                  <a:schemeClr val="accent5">
                    <a:lumMod val="75000"/>
                  </a:schemeClr>
                </a:solidFill>
              </a:rPr>
              <a:t>Z</a:t>
            </a:r>
            <a:r>
              <a:rPr lang="cs-CZ" sz="1800" dirty="0" smtClean="0">
                <a:solidFill>
                  <a:schemeClr val="accent5">
                    <a:lumMod val="75000"/>
                  </a:schemeClr>
                </a:solidFill>
              </a:rPr>
              <a:t>realizujeme společná setkání - vzdělávací </a:t>
            </a:r>
            <a:r>
              <a:rPr lang="cs-CZ" sz="1800" dirty="0">
                <a:solidFill>
                  <a:schemeClr val="accent5">
                    <a:lumMod val="75000"/>
                  </a:schemeClr>
                </a:solidFill>
              </a:rPr>
              <a:t>akce jako workshopy, přednášky, kulaté </a:t>
            </a:r>
            <a:r>
              <a:rPr lang="cs-CZ" sz="1800" dirty="0" smtClean="0">
                <a:solidFill>
                  <a:schemeClr val="accent5">
                    <a:lumMod val="75000"/>
                  </a:schemeClr>
                </a:solidFill>
              </a:rPr>
              <a:t>stoly s cílem získávání nových relevantních poznatků a dobrých praxí;</a:t>
            </a:r>
          </a:p>
          <a:p>
            <a:pPr marL="285750" indent="-285750" algn="just">
              <a:buFontTx/>
              <a:buChar char="-"/>
            </a:pPr>
            <a:endParaRPr lang="cs-CZ" sz="1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cs-CZ" sz="1800" dirty="0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cs-CZ" sz="1800" dirty="0" smtClean="0">
                <a:solidFill>
                  <a:schemeClr val="accent5">
                    <a:lumMod val="75000"/>
                  </a:schemeClr>
                </a:solidFill>
              </a:rPr>
              <a:t>řipravíme </a:t>
            </a:r>
            <a:r>
              <a:rPr lang="cs-CZ" sz="1800" dirty="0">
                <a:solidFill>
                  <a:schemeClr val="accent5">
                    <a:lumMod val="75000"/>
                  </a:schemeClr>
                </a:solidFill>
              </a:rPr>
              <a:t>spolu s partnerskými organizacemi z Norska modulové programy do jednotlivých </a:t>
            </a:r>
            <a:r>
              <a:rPr lang="cs-CZ" sz="1800" dirty="0" smtClean="0">
                <a:solidFill>
                  <a:schemeClr val="accent5">
                    <a:lumMod val="75000"/>
                  </a:schemeClr>
                </a:solidFill>
              </a:rPr>
              <a:t>oborů;</a:t>
            </a:r>
          </a:p>
          <a:p>
            <a:pPr marL="285750" indent="-285750" algn="just">
              <a:buFontTx/>
              <a:buChar char="-"/>
            </a:pPr>
            <a:endParaRPr lang="cs-CZ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cs-CZ" sz="1800" dirty="0">
                <a:solidFill>
                  <a:schemeClr val="accent5">
                    <a:lumMod val="75000"/>
                  </a:schemeClr>
                </a:solidFill>
              </a:rPr>
              <a:t>V</a:t>
            </a:r>
            <a:r>
              <a:rPr lang="cs-CZ" sz="1800" dirty="0" smtClean="0">
                <a:solidFill>
                  <a:schemeClr val="accent5">
                    <a:lumMod val="75000"/>
                  </a:schemeClr>
                </a:solidFill>
              </a:rPr>
              <a:t>ytvořené </a:t>
            </a:r>
            <a:r>
              <a:rPr lang="cs-CZ" sz="1800" dirty="0">
                <a:solidFill>
                  <a:schemeClr val="accent5">
                    <a:lumMod val="75000"/>
                  </a:schemeClr>
                </a:solidFill>
              </a:rPr>
              <a:t>metodické materiály budou ověřeny ve výuce na hodinách ekologie, občanské výuky i ve výuce odborných </a:t>
            </a:r>
            <a:r>
              <a:rPr lang="cs-CZ" sz="1800" dirty="0" smtClean="0">
                <a:solidFill>
                  <a:schemeClr val="accent5">
                    <a:lumMod val="75000"/>
                  </a:schemeClr>
                </a:solidFill>
              </a:rPr>
              <a:t>předmětů;</a:t>
            </a:r>
          </a:p>
          <a:p>
            <a:pPr marL="285750" indent="-285750" algn="just">
              <a:buFontTx/>
              <a:buChar char="-"/>
            </a:pPr>
            <a:endParaRPr lang="cs-CZ" sz="18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buFontTx/>
              <a:buChar char="-"/>
            </a:pPr>
            <a:r>
              <a:rPr lang="cs-CZ" sz="1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cs-CZ" sz="1800" dirty="0" smtClean="0">
                <a:solidFill>
                  <a:schemeClr val="accent5">
                    <a:lumMod val="75000"/>
                  </a:schemeClr>
                </a:solidFill>
              </a:rPr>
              <a:t>   </a:t>
            </a:r>
            <a:r>
              <a:rPr lang="cs-CZ" sz="1800" dirty="0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cs-CZ" sz="1800" dirty="0" smtClean="0">
                <a:solidFill>
                  <a:schemeClr val="accent5">
                    <a:lumMod val="75000"/>
                  </a:schemeClr>
                </a:solidFill>
              </a:rPr>
              <a:t>o následných </a:t>
            </a:r>
            <a:r>
              <a:rPr lang="cs-CZ" sz="1800" dirty="0">
                <a:solidFill>
                  <a:schemeClr val="accent5">
                    <a:lumMod val="75000"/>
                  </a:schemeClr>
                </a:solidFill>
              </a:rPr>
              <a:t>úpravách </a:t>
            </a:r>
            <a:r>
              <a:rPr lang="cs-CZ" sz="1800" dirty="0" smtClean="0">
                <a:solidFill>
                  <a:schemeClr val="accent5">
                    <a:lumMod val="75000"/>
                  </a:schemeClr>
                </a:solidFill>
              </a:rPr>
              <a:t>budou moduly implementovány do </a:t>
            </a:r>
            <a:r>
              <a:rPr lang="cs-CZ" sz="1800" dirty="0">
                <a:solidFill>
                  <a:schemeClr val="accent5">
                    <a:lumMod val="75000"/>
                  </a:schemeClr>
                </a:solidFill>
              </a:rPr>
              <a:t>školních vzdělávacích </a:t>
            </a:r>
            <a:r>
              <a:rPr lang="cs-CZ" sz="1800" dirty="0" smtClean="0">
                <a:solidFill>
                  <a:schemeClr val="accent5">
                    <a:lumMod val="75000"/>
                  </a:schemeClr>
                </a:solidFill>
              </a:rPr>
              <a:t>plánů. </a:t>
            </a:r>
            <a:endParaRPr lang="cs-CZ" sz="18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buFontTx/>
              <a:buChar char="-"/>
            </a:pPr>
            <a:endParaRPr lang="cs-CZ" sz="18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/>
            <a:endParaRPr lang="cs-CZ" sz="2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3" name="Obrázek 1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793" y="136268"/>
            <a:ext cx="1543050" cy="108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850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15A3BA9-6D02-4532-AB7C-88A97C6EE2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9D4EA3-187B-4130-8E4D-A4F81F9678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38766F-4A4C-4A97-A586-D473DB738966}">
  <ds:schemaRefs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525</Words>
  <Application>Microsoft Office PowerPoint</Application>
  <PresentationFormat>Širokoúhlá obrazovka</PresentationFormat>
  <Paragraphs>173</Paragraphs>
  <Slides>14</Slides>
  <Notes>14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Motiv Office</vt:lpstr>
      <vt:lpstr>                  Ekologie na druhou          EEA GRANTS 2014-2021 - FONDY EHP 2014-2021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2020-09-07T08:51:04Z</dcterms:created>
  <dcterms:modified xsi:type="dcterms:W3CDTF">2023-09-30T06:47:34Z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